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5"/>
  </p:notesMasterIdLst>
  <p:sldIdLst>
    <p:sldId id="256" r:id="rId2"/>
    <p:sldId id="258" r:id="rId3"/>
    <p:sldId id="259" r:id="rId4"/>
    <p:sldId id="260" r:id="rId5"/>
    <p:sldId id="268" r:id="rId6"/>
    <p:sldId id="269" r:id="rId7"/>
    <p:sldId id="270" r:id="rId8"/>
    <p:sldId id="271" r:id="rId9"/>
    <p:sldId id="265" r:id="rId10"/>
    <p:sldId id="272" r:id="rId11"/>
    <p:sldId id="273" r:id="rId12"/>
    <p:sldId id="274" r:id="rId13"/>
    <p:sldId id="275" r:id="rId14"/>
    <p:sldId id="283" r:id="rId15"/>
    <p:sldId id="266" r:id="rId16"/>
    <p:sldId id="276" r:id="rId17"/>
    <p:sldId id="282" r:id="rId18"/>
    <p:sldId id="277" r:id="rId19"/>
    <p:sldId id="267" r:id="rId20"/>
    <p:sldId id="278" r:id="rId21"/>
    <p:sldId id="280" r:id="rId22"/>
    <p:sldId id="281" r:id="rId23"/>
    <p:sldId id="264" r:id="rId24"/>
  </p:sldIdLst>
  <p:sldSz cx="9144000" cy="5143500" type="screen16x9"/>
  <p:notesSz cx="6858000" cy="9144000"/>
  <p:embeddedFontLst>
    <p:embeddedFont>
      <p:font typeface="Lexend Deca" panose="020B0604020202020204" charset="0"/>
      <p:regular r:id="rId26"/>
      <p:bold r:id="rId27"/>
    </p:embeddedFont>
    <p:embeddedFont>
      <p:font typeface="Lexend Deca Medium" panose="020B0604020202020204" charset="0"/>
      <p:regular r:id="rId28"/>
      <p:bold r:id="rId29"/>
    </p:embeddedFont>
    <p:embeddedFont>
      <p:font typeface="Metrophobic" panose="020B0604020202020204" charset="0"/>
      <p:regular r:id="rId30"/>
    </p:embeddedFont>
    <p:embeddedFont>
      <p:font typeface="PT Sans" panose="020B0503020203020204" pitchFamily="34" charset="0"/>
      <p:regular r:id="rId31"/>
      <p:bold r:id="rId32"/>
      <p:italic r:id="rId33"/>
      <p:boldItalic r:id="rId34"/>
    </p:embeddedFont>
    <p:embeddedFont>
      <p:font typeface="Segoe UI" panose="020B0502040204020203"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E5B0C9-411D-494A-85E1-EE6F13014B36}">
  <a:tblStyle styleId="{9CE5B0C9-411D-494A-85E1-EE6F13014B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410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8635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8262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4652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61860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894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59820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268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641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902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1a27d40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1a27d40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9893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0434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18004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1d64e80a0f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1d64e80a0f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5436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469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1367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1d64e80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1d64e80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224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1d64e80a0f_0_28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1d64e80a0f_0_28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7816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21700" y="1104000"/>
            <a:ext cx="6102300" cy="2172300"/>
          </a:xfrm>
          <a:prstGeom prst="rect">
            <a:avLst/>
          </a:prstGeom>
        </p:spPr>
        <p:txBody>
          <a:bodyPr spcFirstLastPara="1" wrap="square" lIns="91425" tIns="0" rIns="91425" bIns="0"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21700" y="3313225"/>
            <a:ext cx="4764300" cy="4821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19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rot="-5400000">
            <a:off x="-952675" y="1711850"/>
            <a:ext cx="4407000" cy="1716600"/>
          </a:xfrm>
          <a:prstGeom prst="round2SameRect">
            <a:avLst>
              <a:gd name="adj1" fmla="val 2036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a:off x="-952675" y="1711850"/>
            <a:ext cx="4407000" cy="1716600"/>
          </a:xfrm>
          <a:prstGeom prst="round2SameRect">
            <a:avLst>
              <a:gd name="adj1" fmla="val 2036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lvl1pPr lvl="0">
              <a:spcBef>
                <a:spcPts val="0"/>
              </a:spcBef>
              <a:spcAft>
                <a:spcPts val="0"/>
              </a:spcAft>
              <a:buSzPts val="3600"/>
              <a:buNone/>
              <a:defRPr sz="36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567450" y="1167600"/>
            <a:ext cx="2154900" cy="1735500"/>
          </a:xfrm>
          <a:prstGeom prst="rect">
            <a:avLst/>
          </a:prstGeom>
        </p:spPr>
        <p:txBody>
          <a:bodyPr spcFirstLastPara="1" wrap="square" lIns="91425" tIns="0" rIns="91425" bIns="0" anchor="b" anchorCtr="0">
            <a:noAutofit/>
          </a:bodyPr>
          <a:lstStyle>
            <a:lvl1pPr lvl="0"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567450" y="3960200"/>
            <a:ext cx="4170300" cy="288900"/>
          </a:xfrm>
          <a:prstGeom prst="rect">
            <a:avLst/>
          </a:prstGeom>
        </p:spPr>
        <p:txBody>
          <a:bodyPr spcFirstLastPara="1" wrap="square" lIns="91425" tIns="0" rIns="91425" bIns="0"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body" idx="1"/>
          </p:nvPr>
        </p:nvSpPr>
        <p:spPr>
          <a:xfrm>
            <a:off x="4068900" y="1479850"/>
            <a:ext cx="4355100" cy="2550900"/>
          </a:xfrm>
          <a:prstGeom prst="rect">
            <a:avLst/>
          </a:prstGeom>
        </p:spPr>
        <p:txBody>
          <a:bodyPr spcFirstLastPara="1" wrap="square" lIns="91425" tIns="0" rIns="91425" bIns="0"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40" name="Google Shape;40;p7"/>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0"/>
            <a:ext cx="9144000" cy="5143500"/>
          </a:xfrm>
          <a:prstGeom prst="rect">
            <a:avLst/>
          </a:prstGeom>
          <a:solidFill>
            <a:srgbClr val="FF6A92">
              <a:alpha val="39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5587500" y="1205970"/>
            <a:ext cx="2659500" cy="1066500"/>
          </a:xfrm>
          <a:prstGeom prst="rect">
            <a:avLst/>
          </a:prstGeom>
        </p:spPr>
        <p:txBody>
          <a:bodyPr spcFirstLastPara="1" wrap="square" lIns="91425" tIns="0" rIns="91425" bIns="0" anchor="ctr" anchorCtr="0">
            <a:noAutofit/>
          </a:bodyPr>
          <a:lstStyle>
            <a:lvl1pPr marL="457200" lvl="0" indent="-228600" algn="ctr">
              <a:lnSpc>
                <a:spcPct val="100000"/>
              </a:lnSpc>
              <a:spcBef>
                <a:spcPts val="0"/>
              </a:spcBef>
              <a:spcAft>
                <a:spcPts val="0"/>
              </a:spcAft>
              <a:buSzPts val="2300"/>
              <a:buFont typeface="Lexend Deca Medium"/>
              <a:buNone/>
              <a:defRPr sz="2300">
                <a:latin typeface="Lexend Deca Medium"/>
                <a:ea typeface="Lexend Deca Medium"/>
                <a:cs typeface="Lexend Deca Medium"/>
                <a:sym typeface="Lexend Deca Medium"/>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ITLE_ONLY_1">
    <p:spTree>
      <p:nvGrpSpPr>
        <p:cNvPr id="1" name="Shape 59"/>
        <p:cNvGrpSpPr/>
        <p:nvPr/>
      </p:nvGrpSpPr>
      <p:grpSpPr>
        <a:xfrm>
          <a:off x="0" y="0"/>
          <a:ext cx="0" cy="0"/>
          <a:chOff x="0" y="0"/>
          <a:chExt cx="0" cy="0"/>
        </a:xfrm>
      </p:grpSpPr>
      <p:sp>
        <p:nvSpPr>
          <p:cNvPr id="60" name="Google Shape;60;p1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subTitle" idx="1"/>
          </p:nvPr>
        </p:nvSpPr>
        <p:spPr>
          <a:xfrm>
            <a:off x="2785388" y="195995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2" name="Google Shape;62;p13"/>
          <p:cNvSpPr txBox="1">
            <a:spLocks noGrp="1"/>
          </p:cNvSpPr>
          <p:nvPr>
            <p:ph type="subTitle" idx="2"/>
          </p:nvPr>
        </p:nvSpPr>
        <p:spPr>
          <a:xfrm>
            <a:off x="2785388" y="157485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3" name="Google Shape;63;p13"/>
          <p:cNvSpPr txBox="1">
            <a:spLocks noGrp="1"/>
          </p:cNvSpPr>
          <p:nvPr>
            <p:ph type="subTitle" idx="3"/>
          </p:nvPr>
        </p:nvSpPr>
        <p:spPr>
          <a:xfrm>
            <a:off x="6210575" y="195995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4" name="Google Shape;64;p13"/>
          <p:cNvSpPr txBox="1">
            <a:spLocks noGrp="1"/>
          </p:cNvSpPr>
          <p:nvPr>
            <p:ph type="subTitle" idx="4"/>
          </p:nvPr>
        </p:nvSpPr>
        <p:spPr>
          <a:xfrm>
            <a:off x="6210575" y="157485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5" name="Google Shape;65;p13"/>
          <p:cNvSpPr txBox="1">
            <a:spLocks noGrp="1"/>
          </p:cNvSpPr>
          <p:nvPr>
            <p:ph type="subTitle" idx="5"/>
          </p:nvPr>
        </p:nvSpPr>
        <p:spPr>
          <a:xfrm>
            <a:off x="2785388" y="361010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6" name="Google Shape;66;p13"/>
          <p:cNvSpPr txBox="1">
            <a:spLocks noGrp="1"/>
          </p:cNvSpPr>
          <p:nvPr>
            <p:ph type="subTitle" idx="6"/>
          </p:nvPr>
        </p:nvSpPr>
        <p:spPr>
          <a:xfrm>
            <a:off x="2785388" y="322500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7" name="Google Shape;67;p13"/>
          <p:cNvSpPr txBox="1">
            <a:spLocks noGrp="1"/>
          </p:cNvSpPr>
          <p:nvPr>
            <p:ph type="subTitle" idx="7"/>
          </p:nvPr>
        </p:nvSpPr>
        <p:spPr>
          <a:xfrm>
            <a:off x="6210575" y="3610100"/>
            <a:ext cx="1984800" cy="764700"/>
          </a:xfrm>
          <a:prstGeom prst="rect">
            <a:avLst/>
          </a:prstGeom>
        </p:spPr>
        <p:txBody>
          <a:bodyPr spcFirstLastPara="1" wrap="square" lIns="91425" tIns="0" rIns="91425"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68" name="Google Shape;68;p13"/>
          <p:cNvSpPr txBox="1">
            <a:spLocks noGrp="1"/>
          </p:cNvSpPr>
          <p:nvPr>
            <p:ph type="subTitle" idx="8"/>
          </p:nvPr>
        </p:nvSpPr>
        <p:spPr>
          <a:xfrm>
            <a:off x="6210575" y="3225000"/>
            <a:ext cx="1984800" cy="417300"/>
          </a:xfrm>
          <a:prstGeom prst="rect">
            <a:avLst/>
          </a:prstGeom>
        </p:spPr>
        <p:txBody>
          <a:bodyPr spcFirstLastPara="1" wrap="square" lIns="91425" tIns="0" rIns="91425" bIns="0" anchor="t" anchorCtr="0">
            <a:noAutofit/>
          </a:bodyPr>
          <a:lstStyle>
            <a:lvl1pPr lvl="0" rtl="0">
              <a:spcBef>
                <a:spcPts val="0"/>
              </a:spcBef>
              <a:spcAft>
                <a:spcPts val="0"/>
              </a:spcAft>
              <a:buSzPts val="2000"/>
              <a:buFont typeface="Lexend Deca Medium"/>
              <a:buNone/>
              <a:defRPr sz="2000">
                <a:latin typeface="Lexend Deca Medium"/>
                <a:ea typeface="Lexend Deca Medium"/>
                <a:cs typeface="Lexend Deca Medium"/>
                <a:sym typeface="Lexend Deca Medium"/>
              </a:defRPr>
            </a:lvl1pPr>
            <a:lvl2pPr lvl="1" rtl="0">
              <a:spcBef>
                <a:spcPts val="0"/>
              </a:spcBef>
              <a:spcAft>
                <a:spcPts val="0"/>
              </a:spcAft>
              <a:buSzPts val="2000"/>
              <a:buFont typeface="Lexend Deca Medium"/>
              <a:buNone/>
              <a:defRPr sz="2000">
                <a:latin typeface="Lexend Deca Medium"/>
                <a:ea typeface="Lexend Deca Medium"/>
                <a:cs typeface="Lexend Deca Medium"/>
                <a:sym typeface="Lexend Deca Medium"/>
              </a:defRPr>
            </a:lvl2pPr>
            <a:lvl3pPr lvl="2" rtl="0">
              <a:spcBef>
                <a:spcPts val="0"/>
              </a:spcBef>
              <a:spcAft>
                <a:spcPts val="0"/>
              </a:spcAft>
              <a:buSzPts val="2000"/>
              <a:buFont typeface="Lexend Deca Medium"/>
              <a:buNone/>
              <a:defRPr sz="2000">
                <a:latin typeface="Lexend Deca Medium"/>
                <a:ea typeface="Lexend Deca Medium"/>
                <a:cs typeface="Lexend Deca Medium"/>
                <a:sym typeface="Lexend Deca Medium"/>
              </a:defRPr>
            </a:lvl3pPr>
            <a:lvl4pPr lvl="3" rtl="0">
              <a:spcBef>
                <a:spcPts val="0"/>
              </a:spcBef>
              <a:spcAft>
                <a:spcPts val="0"/>
              </a:spcAft>
              <a:buSzPts val="2000"/>
              <a:buFont typeface="Lexend Deca Medium"/>
              <a:buNone/>
              <a:defRPr sz="2000">
                <a:latin typeface="Lexend Deca Medium"/>
                <a:ea typeface="Lexend Deca Medium"/>
                <a:cs typeface="Lexend Deca Medium"/>
                <a:sym typeface="Lexend Deca Medium"/>
              </a:defRPr>
            </a:lvl4pPr>
            <a:lvl5pPr lvl="4" rtl="0">
              <a:spcBef>
                <a:spcPts val="0"/>
              </a:spcBef>
              <a:spcAft>
                <a:spcPts val="0"/>
              </a:spcAft>
              <a:buSzPts val="2000"/>
              <a:buFont typeface="Lexend Deca Medium"/>
              <a:buNone/>
              <a:defRPr sz="2000">
                <a:latin typeface="Lexend Deca Medium"/>
                <a:ea typeface="Lexend Deca Medium"/>
                <a:cs typeface="Lexend Deca Medium"/>
                <a:sym typeface="Lexend Deca Medium"/>
              </a:defRPr>
            </a:lvl5pPr>
            <a:lvl6pPr lvl="5" rtl="0">
              <a:spcBef>
                <a:spcPts val="0"/>
              </a:spcBef>
              <a:spcAft>
                <a:spcPts val="0"/>
              </a:spcAft>
              <a:buSzPts val="2000"/>
              <a:buFont typeface="Lexend Deca Medium"/>
              <a:buNone/>
              <a:defRPr sz="2000">
                <a:latin typeface="Lexend Deca Medium"/>
                <a:ea typeface="Lexend Deca Medium"/>
                <a:cs typeface="Lexend Deca Medium"/>
                <a:sym typeface="Lexend Deca Medium"/>
              </a:defRPr>
            </a:lvl6pPr>
            <a:lvl7pPr lvl="6" rtl="0">
              <a:spcBef>
                <a:spcPts val="0"/>
              </a:spcBef>
              <a:spcAft>
                <a:spcPts val="0"/>
              </a:spcAft>
              <a:buSzPts val="2000"/>
              <a:buFont typeface="Lexend Deca Medium"/>
              <a:buNone/>
              <a:defRPr sz="2000">
                <a:latin typeface="Lexend Deca Medium"/>
                <a:ea typeface="Lexend Deca Medium"/>
                <a:cs typeface="Lexend Deca Medium"/>
                <a:sym typeface="Lexend Deca Medium"/>
              </a:defRPr>
            </a:lvl7pPr>
            <a:lvl8pPr lvl="7" rtl="0">
              <a:spcBef>
                <a:spcPts val="0"/>
              </a:spcBef>
              <a:spcAft>
                <a:spcPts val="0"/>
              </a:spcAft>
              <a:buSzPts val="2000"/>
              <a:buFont typeface="Lexend Deca Medium"/>
              <a:buNone/>
              <a:defRPr sz="2000">
                <a:latin typeface="Lexend Deca Medium"/>
                <a:ea typeface="Lexend Deca Medium"/>
                <a:cs typeface="Lexend Deca Medium"/>
                <a:sym typeface="Lexend Deca Medium"/>
              </a:defRPr>
            </a:lvl8pPr>
            <a:lvl9pPr lvl="8" rtl="0">
              <a:spcBef>
                <a:spcPts val="0"/>
              </a:spcBef>
              <a:spcAft>
                <a:spcPts val="0"/>
              </a:spcAft>
              <a:buSzPts val="2000"/>
              <a:buFont typeface="Lexend Deca Medium"/>
              <a:buNone/>
              <a:defRPr sz="2000">
                <a:latin typeface="Lexend Deca Medium"/>
                <a:ea typeface="Lexend Deca Medium"/>
                <a:cs typeface="Lexend Deca Medium"/>
                <a:sym typeface="Lexend Deca Medium"/>
              </a:defRPr>
            </a:lvl9pPr>
          </a:lstStyle>
          <a:p>
            <a:endParaRPr/>
          </a:p>
        </p:txBody>
      </p:sp>
      <p:sp>
        <p:nvSpPr>
          <p:cNvPr id="69" name="Google Shape;69;p13"/>
          <p:cNvSpPr txBox="1">
            <a:spLocks noGrp="1"/>
          </p:cNvSpPr>
          <p:nvPr>
            <p:ph type="title" hasCustomPrompt="1"/>
          </p:nvPr>
        </p:nvSpPr>
        <p:spPr>
          <a:xfrm>
            <a:off x="1666963" y="157485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0" name="Google Shape;70;p13"/>
          <p:cNvSpPr txBox="1">
            <a:spLocks noGrp="1"/>
          </p:cNvSpPr>
          <p:nvPr>
            <p:ph type="title" idx="9" hasCustomPrompt="1"/>
          </p:nvPr>
        </p:nvSpPr>
        <p:spPr>
          <a:xfrm>
            <a:off x="5092175" y="157485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 name="Google Shape;71;p13"/>
          <p:cNvSpPr txBox="1">
            <a:spLocks noGrp="1"/>
          </p:cNvSpPr>
          <p:nvPr>
            <p:ph type="title" idx="13" hasCustomPrompt="1"/>
          </p:nvPr>
        </p:nvSpPr>
        <p:spPr>
          <a:xfrm>
            <a:off x="1666963" y="322500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 name="Google Shape;72;p13"/>
          <p:cNvSpPr txBox="1">
            <a:spLocks noGrp="1"/>
          </p:cNvSpPr>
          <p:nvPr>
            <p:ph type="title" idx="14" hasCustomPrompt="1"/>
          </p:nvPr>
        </p:nvSpPr>
        <p:spPr>
          <a:xfrm>
            <a:off x="5092175" y="3225000"/>
            <a:ext cx="961800" cy="509700"/>
          </a:xfrm>
          <a:prstGeom prst="rect">
            <a:avLst/>
          </a:prstGeom>
        </p:spPr>
        <p:txBody>
          <a:bodyPr spcFirstLastPara="1" wrap="square" lIns="91425" tIns="0" rIns="91425" bIns="0"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13"/>
          <p:cNvSpPr txBox="1">
            <a:spLocks noGrp="1"/>
          </p:cNvSpPr>
          <p:nvPr>
            <p:ph type="title" idx="15"/>
          </p:nvPr>
        </p:nvSpPr>
        <p:spPr>
          <a:xfrm>
            <a:off x="1998350" y="540000"/>
            <a:ext cx="6425700" cy="477600"/>
          </a:xfrm>
          <a:prstGeom prst="rect">
            <a:avLst/>
          </a:prstGeom>
        </p:spPr>
        <p:txBody>
          <a:bodyPr spcFirstLastPara="1" wrap="square" lIns="91425" tIns="0" rIns="91425" bIns="0" anchor="t" anchorCtr="0">
            <a:noAutofit/>
          </a:bodyPr>
          <a:lstStyle>
            <a:lvl1pPr lvl="0"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rt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a:endParaRPr/>
          </a:p>
        </p:txBody>
      </p:sp>
      <p:sp>
        <p:nvSpPr>
          <p:cNvPr id="74" name="Google Shape;74;p13"/>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
  <p:cSld name="TITLE_ONLY_2">
    <p:bg>
      <p:bgPr>
        <a:gradFill>
          <a:gsLst>
            <a:gs pos="0">
              <a:schemeClr val="lt2"/>
            </a:gs>
            <a:gs pos="50000">
              <a:schemeClr val="dk1"/>
            </a:gs>
            <a:gs pos="100000">
              <a:schemeClr val="dk2"/>
            </a:gs>
          </a:gsLst>
          <a:path path="circle">
            <a:fillToRect l="50000" t="50000" r="50000" b="50000"/>
          </a:path>
          <a:tileRect/>
        </a:gradFill>
        <a:effectLst/>
      </p:bgPr>
    </p:bg>
    <p:spTree>
      <p:nvGrpSpPr>
        <p:cNvPr id="1" name="Shape 182"/>
        <p:cNvGrpSpPr/>
        <p:nvPr/>
      </p:nvGrpSpPr>
      <p:grpSpPr>
        <a:xfrm>
          <a:off x="0" y="0"/>
          <a:ext cx="0" cy="0"/>
          <a:chOff x="0" y="0"/>
          <a:chExt cx="0" cy="0"/>
        </a:xfrm>
      </p:grpSpPr>
      <p:sp>
        <p:nvSpPr>
          <p:cNvPr id="183" name="Google Shape;183;p23"/>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TITLE_ONLY_3">
    <p:bg>
      <p:bgPr>
        <a:gradFill>
          <a:gsLst>
            <a:gs pos="0">
              <a:schemeClr val="dk2"/>
            </a:gs>
            <a:gs pos="2000">
              <a:schemeClr val="dk2"/>
            </a:gs>
            <a:gs pos="50000">
              <a:schemeClr val="dk1"/>
            </a:gs>
            <a:gs pos="100000">
              <a:schemeClr val="lt2"/>
            </a:gs>
          </a:gsLst>
          <a:path path="circle">
            <a:fillToRect l="50000" t="50000" r="50000" b="50000"/>
          </a:path>
          <a:tileRect/>
        </a:gradFill>
        <a:effectLst/>
      </p:bgPr>
    </p:bg>
    <p:spTree>
      <p:nvGrpSpPr>
        <p:cNvPr id="1" name="Shape 185"/>
        <p:cNvGrpSpPr/>
        <p:nvPr/>
      </p:nvGrpSpPr>
      <p:grpSpPr>
        <a:xfrm>
          <a:off x="0" y="0"/>
          <a:ext cx="0" cy="0"/>
          <a:chOff x="0" y="0"/>
          <a:chExt cx="0" cy="0"/>
        </a:xfrm>
      </p:grpSpPr>
      <p:sp>
        <p:nvSpPr>
          <p:cNvPr id="186" name="Google Shape;186;p24"/>
          <p:cNvSpPr/>
          <p:nvPr/>
        </p:nvSpPr>
        <p:spPr>
          <a:xfrm>
            <a:off x="390275" y="367175"/>
            <a:ext cx="8411700" cy="4409100"/>
          </a:xfrm>
          <a:prstGeom prst="roundRect">
            <a:avLst>
              <a:gd name="adj" fmla="val 7484"/>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rot="-5400000">
            <a:off x="-1387975" y="2147150"/>
            <a:ext cx="4407000" cy="846000"/>
          </a:xfrm>
          <a:prstGeom prst="round2SameRect">
            <a:avLst>
              <a:gd name="adj1" fmla="val 3857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2000">
              <a:schemeClr val="dk2"/>
            </a:gs>
            <a:gs pos="50000">
              <a:schemeClr val="dk1"/>
            </a:gs>
            <a:gs pos="100000">
              <a:schemeClr val="l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998350" y="540000"/>
            <a:ext cx="6425700" cy="477600"/>
          </a:xfrm>
          <a:prstGeom prst="rect">
            <a:avLst/>
          </a:prstGeom>
          <a:noFill/>
          <a:ln>
            <a:noFill/>
          </a:ln>
        </p:spPr>
        <p:txBody>
          <a:bodyPr spcFirstLastPara="1" wrap="square" lIns="91425" tIns="0" rIns="91425" bIns="0" anchor="t" anchorCtr="0">
            <a:noAutofit/>
          </a:bodyPr>
          <a:lstStyle>
            <a:lvl1pPr lvl="0">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1pPr>
            <a:lvl2pPr lvl="1">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2pPr>
            <a:lvl3pPr lvl="2">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3pPr>
            <a:lvl4pPr lvl="3">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4pPr>
            <a:lvl5pPr lvl="4">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5pPr>
            <a:lvl6pPr lvl="5">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6pPr>
            <a:lvl7pPr lvl="6">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7pPr>
            <a:lvl8pPr lvl="7">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8pPr>
            <a:lvl9pPr lvl="8">
              <a:spcBef>
                <a:spcPts val="0"/>
              </a:spcBef>
              <a:spcAft>
                <a:spcPts val="0"/>
              </a:spcAft>
              <a:buClr>
                <a:schemeClr val="dk1"/>
              </a:buClr>
              <a:buSzPts val="2800"/>
              <a:buFont typeface="Lexend Deca Medium"/>
              <a:buNone/>
              <a:defRPr sz="2800">
                <a:solidFill>
                  <a:schemeClr val="dk1"/>
                </a:solidFill>
                <a:latin typeface="Lexend Deca Medium"/>
                <a:ea typeface="Lexend Deca Medium"/>
                <a:cs typeface="Lexend Deca Medium"/>
                <a:sym typeface="Lexend Deca Medium"/>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0" rIns="91425" bIns="0" anchor="t" anchorCtr="0">
            <a:noAutofit/>
          </a:bodyPr>
          <a:lstStyle>
            <a:lvl1pPr marL="457200" lvl="0"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1pPr>
            <a:lvl2pPr marL="914400" lvl="1"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2pPr>
            <a:lvl3pPr marL="1371600" lvl="2"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3pPr>
            <a:lvl4pPr marL="1828800" lvl="3"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4pPr>
            <a:lvl5pPr marL="2286000" lvl="4"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5pPr>
            <a:lvl6pPr marL="2743200" lvl="5"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6pPr>
            <a:lvl7pPr marL="3200400" lvl="6"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7pPr>
            <a:lvl8pPr marL="3657600" lvl="7"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8pPr>
            <a:lvl9pPr marL="4114800" lvl="8" indent="-330200">
              <a:lnSpc>
                <a:spcPct val="100000"/>
              </a:lnSpc>
              <a:spcBef>
                <a:spcPts val="0"/>
              </a:spcBef>
              <a:spcAft>
                <a:spcPts val="0"/>
              </a:spcAft>
              <a:buClr>
                <a:schemeClr val="dk1"/>
              </a:buClr>
              <a:buSzPts val="1600"/>
              <a:buFont typeface="Metrophobic"/>
              <a:buChar char="■"/>
              <a:defRPr sz="1600">
                <a:solidFill>
                  <a:schemeClr val="dk1"/>
                </a:solidFill>
                <a:latin typeface="Metrophobic"/>
                <a:ea typeface="Metrophobic"/>
                <a:cs typeface="Metrophobic"/>
                <a:sym typeface="Metrophob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 id="2147483658" r:id="rId5"/>
    <p:sldLayoutId id="2147483659" r:id="rId6"/>
    <p:sldLayoutId id="2147483669" r:id="rId7"/>
    <p:sldLayoutId id="214748367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ctrTitle"/>
          </p:nvPr>
        </p:nvSpPr>
        <p:spPr>
          <a:xfrm>
            <a:off x="2321699" y="1104000"/>
            <a:ext cx="6181553" cy="21723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US" sz="2900" dirty="0" err="1"/>
              <a:t>Ứng</a:t>
            </a:r>
            <a:r>
              <a:rPr lang="en-US" sz="2900" dirty="0"/>
              <a:t> </a:t>
            </a:r>
            <a:r>
              <a:rPr lang="en-US" sz="2900" dirty="0" err="1"/>
              <a:t>Dụng</a:t>
            </a:r>
            <a:r>
              <a:rPr lang="en-US" sz="2900" dirty="0"/>
              <a:t> </a:t>
            </a:r>
            <a:r>
              <a:rPr lang="en-US" sz="2900" dirty="0" err="1"/>
              <a:t>Phát</a:t>
            </a:r>
            <a:r>
              <a:rPr lang="en-US" sz="2900" dirty="0"/>
              <a:t> </a:t>
            </a:r>
            <a:r>
              <a:rPr lang="en-US" sz="2900" dirty="0" err="1"/>
              <a:t>Nhạc</a:t>
            </a:r>
            <a:r>
              <a:rPr lang="en-US" sz="2900" dirty="0"/>
              <a:t> </a:t>
            </a:r>
            <a:r>
              <a:rPr lang="en-US" sz="2900" dirty="0" err="1"/>
              <a:t>Trực</a:t>
            </a:r>
            <a:r>
              <a:rPr lang="en-US" sz="2900" dirty="0"/>
              <a:t> </a:t>
            </a:r>
            <a:r>
              <a:rPr lang="en-US" sz="2900" dirty="0" err="1"/>
              <a:t>Tuyến</a:t>
            </a:r>
            <a:r>
              <a:rPr lang="en-US" sz="2900" dirty="0"/>
              <a:t> </a:t>
            </a:r>
            <a:r>
              <a:rPr lang="en-US" sz="2900" dirty="0" err="1">
                <a:solidFill>
                  <a:schemeClr val="bg2"/>
                </a:solidFill>
              </a:rPr>
              <a:t>và</a:t>
            </a:r>
            <a:r>
              <a:rPr lang="en-US" sz="2900" dirty="0">
                <a:solidFill>
                  <a:schemeClr val="bg2"/>
                </a:solidFill>
              </a:rPr>
              <a:t> </a:t>
            </a:r>
            <a:br>
              <a:rPr lang="en-US" sz="2900" dirty="0"/>
            </a:br>
            <a:r>
              <a:rPr lang="en-US" sz="2900" dirty="0" err="1">
                <a:solidFill>
                  <a:schemeClr val="tx2"/>
                </a:solidFill>
              </a:rPr>
              <a:t>Hệ</a:t>
            </a:r>
            <a:r>
              <a:rPr lang="en-US" sz="2900" dirty="0">
                <a:solidFill>
                  <a:schemeClr val="tx2"/>
                </a:solidFill>
              </a:rPr>
              <a:t> </a:t>
            </a:r>
            <a:r>
              <a:rPr lang="en-US" sz="2900" dirty="0" err="1">
                <a:solidFill>
                  <a:schemeClr val="tx2"/>
                </a:solidFill>
              </a:rPr>
              <a:t>Thống</a:t>
            </a:r>
            <a:r>
              <a:rPr lang="en-US" sz="2900" dirty="0">
                <a:solidFill>
                  <a:schemeClr val="tx2"/>
                </a:solidFill>
              </a:rPr>
              <a:t> </a:t>
            </a:r>
            <a:r>
              <a:rPr lang="en-US" sz="2900" dirty="0" err="1">
                <a:solidFill>
                  <a:schemeClr val="tx2"/>
                </a:solidFill>
              </a:rPr>
              <a:t>Đề</a:t>
            </a:r>
            <a:r>
              <a:rPr lang="en-US" sz="2900" dirty="0">
                <a:solidFill>
                  <a:schemeClr val="tx2"/>
                </a:solidFill>
              </a:rPr>
              <a:t> </a:t>
            </a:r>
            <a:r>
              <a:rPr lang="en-US" sz="2900" dirty="0" err="1">
                <a:solidFill>
                  <a:schemeClr val="tx2"/>
                </a:solidFill>
              </a:rPr>
              <a:t>Xuất</a:t>
            </a:r>
            <a:r>
              <a:rPr lang="en-US" sz="2900" dirty="0">
                <a:solidFill>
                  <a:schemeClr val="tx2"/>
                </a:solidFill>
              </a:rPr>
              <a:t> </a:t>
            </a:r>
            <a:r>
              <a:rPr lang="en-US" sz="2900" dirty="0" err="1">
                <a:solidFill>
                  <a:schemeClr val="tx2"/>
                </a:solidFill>
              </a:rPr>
              <a:t>Nhạc</a:t>
            </a:r>
            <a:endParaRPr sz="4500" dirty="0">
              <a:solidFill>
                <a:schemeClr val="tx2"/>
              </a:solidFill>
            </a:endParaRPr>
          </a:p>
        </p:txBody>
      </p:sp>
      <p:grpSp>
        <p:nvGrpSpPr>
          <p:cNvPr id="200" name="Google Shape;200;p28"/>
          <p:cNvGrpSpPr/>
          <p:nvPr/>
        </p:nvGrpSpPr>
        <p:grpSpPr>
          <a:xfrm>
            <a:off x="3974600" y="4154930"/>
            <a:ext cx="4113600" cy="146102"/>
            <a:chOff x="3974600" y="4154930"/>
            <a:chExt cx="4113600" cy="146102"/>
          </a:xfrm>
        </p:grpSpPr>
        <p:sp>
          <p:nvSpPr>
            <p:cNvPr id="201" name="Google Shape;201;p28"/>
            <p:cNvSpPr/>
            <p:nvPr/>
          </p:nvSpPr>
          <p:spPr>
            <a:xfrm>
              <a:off x="3974600" y="421446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3974600" y="421450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4519857" y="415493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4564265" y="4199395"/>
              <a:ext cx="57228"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8"/>
          <p:cNvGrpSpPr/>
          <p:nvPr/>
        </p:nvGrpSpPr>
        <p:grpSpPr>
          <a:xfrm>
            <a:off x="2402125" y="3986650"/>
            <a:ext cx="1314377" cy="482094"/>
            <a:chOff x="2402125" y="3986650"/>
            <a:chExt cx="1314377" cy="482094"/>
          </a:xfrm>
        </p:grpSpPr>
        <p:sp>
          <p:nvSpPr>
            <p:cNvPr id="206" name="Google Shape;206;p28"/>
            <p:cNvSpPr/>
            <p:nvPr/>
          </p:nvSpPr>
          <p:spPr>
            <a:xfrm>
              <a:off x="2821234" y="3986650"/>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3003288" y="4154642"/>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3084404" y="4154642"/>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3455209" y="4097008"/>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3557397" y="4199776"/>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3606281" y="4199776"/>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2402125" y="4097008"/>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2511679" y="4199776"/>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2504268" y="4199776"/>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8"/>
          <p:cNvGrpSpPr/>
          <p:nvPr/>
        </p:nvGrpSpPr>
        <p:grpSpPr>
          <a:xfrm>
            <a:off x="723837" y="552000"/>
            <a:ext cx="1244188" cy="1640915"/>
            <a:chOff x="723837" y="552000"/>
            <a:chExt cx="1244188" cy="1640915"/>
          </a:xfrm>
        </p:grpSpPr>
        <p:sp>
          <p:nvSpPr>
            <p:cNvPr id="216" name="Google Shape;216;p28"/>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28"/>
            <p:cNvGrpSpPr/>
            <p:nvPr/>
          </p:nvGrpSpPr>
          <p:grpSpPr>
            <a:xfrm>
              <a:off x="729630" y="1968358"/>
              <a:ext cx="255615" cy="224557"/>
              <a:chOff x="6184139" y="1980808"/>
              <a:chExt cx="451696" cy="396814"/>
            </a:xfrm>
          </p:grpSpPr>
          <p:sp>
            <p:nvSpPr>
              <p:cNvPr id="220" name="Google Shape;220;p28"/>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28"/>
            <p:cNvGrpSpPr/>
            <p:nvPr/>
          </p:nvGrpSpPr>
          <p:grpSpPr>
            <a:xfrm>
              <a:off x="729630" y="975085"/>
              <a:ext cx="255615" cy="254967"/>
              <a:chOff x="6184139" y="1220827"/>
              <a:chExt cx="451696" cy="450552"/>
            </a:xfrm>
          </p:grpSpPr>
          <p:sp>
            <p:nvSpPr>
              <p:cNvPr id="223" name="Google Shape;223;p28"/>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8"/>
            <p:cNvGrpSpPr/>
            <p:nvPr/>
          </p:nvGrpSpPr>
          <p:grpSpPr>
            <a:xfrm>
              <a:off x="723837" y="1482615"/>
              <a:ext cx="267223" cy="233165"/>
              <a:chOff x="6908262" y="1240186"/>
              <a:chExt cx="472209" cy="412024"/>
            </a:xfrm>
          </p:grpSpPr>
          <p:sp>
            <p:nvSpPr>
              <p:cNvPr id="227" name="Google Shape;227;p28"/>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8"/>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236" name="Google Shape;236;p28"/>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237" name="Google Shape;237;p28"/>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238" name="Google Shape;238;p28"/>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239" name="Google Shape;239;p28"/>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240" name="Google Shape;240;p28"/>
          <p:cNvGrpSpPr/>
          <p:nvPr/>
        </p:nvGrpSpPr>
        <p:grpSpPr>
          <a:xfrm>
            <a:off x="2465285" y="552003"/>
            <a:ext cx="599322" cy="250348"/>
            <a:chOff x="2465285" y="552003"/>
            <a:chExt cx="599322" cy="250348"/>
          </a:xfrm>
        </p:grpSpPr>
        <p:sp>
          <p:nvSpPr>
            <p:cNvPr id="241" name="Google Shape;241;p28"/>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243" name="Google Shape;243;p28"/>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sp>
        <p:nvSpPr>
          <p:cNvPr id="245" name="Google Shape;245;p28"/>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Trang </a:t>
            </a:r>
            <a:r>
              <a:rPr lang="en-US" dirty="0" err="1">
                <a:solidFill>
                  <a:schemeClr val="bg2"/>
                </a:solidFill>
              </a:rPr>
              <a:t>Chủ</a:t>
            </a:r>
            <a:endParaRPr lang="en-US" dirty="0">
              <a:solidFill>
                <a:schemeClr val="bg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7A6D2D79-FEFE-A9B8-F60E-D9F878C19E1A}"/>
              </a:ext>
            </a:extLst>
          </p:cNvPr>
          <p:cNvPicPr>
            <a:picLocks noChangeAspect="1"/>
          </p:cNvPicPr>
          <p:nvPr/>
        </p:nvPicPr>
        <p:blipFill>
          <a:blip r:embed="rId3"/>
          <a:stretch>
            <a:fillRect/>
          </a:stretch>
        </p:blipFill>
        <p:spPr>
          <a:xfrm>
            <a:off x="1686874" y="975085"/>
            <a:ext cx="6425700" cy="3614456"/>
          </a:xfrm>
          <a:prstGeom prst="rect">
            <a:avLst/>
          </a:prstGeom>
        </p:spPr>
      </p:pic>
    </p:spTree>
    <p:extLst>
      <p:ext uri="{BB962C8B-B14F-4D97-AF65-F5344CB8AC3E}">
        <p14:creationId xmlns:p14="http://schemas.microsoft.com/office/powerpoint/2010/main" val="2240300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Chi </a:t>
            </a:r>
            <a:r>
              <a:rPr lang="en-US" dirty="0" err="1">
                <a:solidFill>
                  <a:schemeClr val="bg2"/>
                </a:solidFill>
              </a:rPr>
              <a:t>tiết</a:t>
            </a:r>
            <a:r>
              <a:rPr lang="en-US" dirty="0">
                <a:solidFill>
                  <a:schemeClr val="bg2"/>
                </a:solidFill>
              </a:rPr>
              <a:t> Album</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4" name="Picture 3">
            <a:extLst>
              <a:ext uri="{FF2B5EF4-FFF2-40B4-BE49-F238E27FC236}">
                <a16:creationId xmlns:a16="http://schemas.microsoft.com/office/drawing/2014/main" id="{2E65F457-83CE-C527-066A-0CF8F8D3E05F}"/>
              </a:ext>
            </a:extLst>
          </p:cNvPr>
          <p:cNvPicPr>
            <a:picLocks noChangeAspect="1"/>
          </p:cNvPicPr>
          <p:nvPr/>
        </p:nvPicPr>
        <p:blipFill>
          <a:blip r:embed="rId3"/>
          <a:stretch>
            <a:fillRect/>
          </a:stretch>
        </p:blipFill>
        <p:spPr>
          <a:xfrm>
            <a:off x="1790866" y="1017600"/>
            <a:ext cx="6298570" cy="3542946"/>
          </a:xfrm>
          <a:prstGeom prst="rect">
            <a:avLst/>
          </a:prstGeom>
        </p:spPr>
      </p:pic>
    </p:spTree>
    <p:extLst>
      <p:ext uri="{BB962C8B-B14F-4D97-AF65-F5344CB8AC3E}">
        <p14:creationId xmlns:p14="http://schemas.microsoft.com/office/powerpoint/2010/main" val="2371762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Phần</a:t>
            </a:r>
            <a:r>
              <a:rPr lang="en-US" dirty="0">
                <a:solidFill>
                  <a:schemeClr val="bg2"/>
                </a:solidFill>
              </a:rPr>
              <a:t> Recommend</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10" name="Picture 9">
            <a:extLst>
              <a:ext uri="{FF2B5EF4-FFF2-40B4-BE49-F238E27FC236}">
                <a16:creationId xmlns:a16="http://schemas.microsoft.com/office/drawing/2014/main" id="{78FE3D13-DCD8-8A09-CB8E-D89A54560A4E}"/>
              </a:ext>
            </a:extLst>
          </p:cNvPr>
          <p:cNvPicPr>
            <a:picLocks noChangeAspect="1"/>
          </p:cNvPicPr>
          <p:nvPr/>
        </p:nvPicPr>
        <p:blipFill>
          <a:blip r:embed="rId3"/>
          <a:stretch>
            <a:fillRect/>
          </a:stretch>
        </p:blipFill>
        <p:spPr>
          <a:xfrm>
            <a:off x="1597508" y="985096"/>
            <a:ext cx="6694489" cy="3754183"/>
          </a:xfrm>
          <a:prstGeom prst="rect">
            <a:avLst/>
          </a:prstGeom>
        </p:spPr>
      </p:pic>
    </p:spTree>
    <p:extLst>
      <p:ext uri="{BB962C8B-B14F-4D97-AF65-F5344CB8AC3E}">
        <p14:creationId xmlns:p14="http://schemas.microsoft.com/office/powerpoint/2010/main" val="145010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Cơ</a:t>
            </a:r>
            <a:r>
              <a:rPr lang="en-US" dirty="0">
                <a:solidFill>
                  <a:schemeClr val="bg2"/>
                </a:solidFill>
              </a:rPr>
              <a:t> </a:t>
            </a:r>
            <a:r>
              <a:rPr lang="en-US" dirty="0" err="1">
                <a:solidFill>
                  <a:schemeClr val="bg2"/>
                </a:solidFill>
              </a:rPr>
              <a:t>Chế</a:t>
            </a:r>
            <a:r>
              <a:rPr lang="en-US" dirty="0">
                <a:solidFill>
                  <a:schemeClr val="bg2"/>
                </a:solidFill>
              </a:rPr>
              <a:t> Recommend</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3" name="Picture 2">
            <a:extLst>
              <a:ext uri="{FF2B5EF4-FFF2-40B4-BE49-F238E27FC236}">
                <a16:creationId xmlns:a16="http://schemas.microsoft.com/office/drawing/2014/main" id="{FB30D69F-2537-56EA-9EF7-3D70CD11FFC5}"/>
              </a:ext>
            </a:extLst>
          </p:cNvPr>
          <p:cNvPicPr>
            <a:picLocks noChangeAspect="1"/>
          </p:cNvPicPr>
          <p:nvPr/>
        </p:nvPicPr>
        <p:blipFill>
          <a:blip r:embed="rId3"/>
          <a:stretch>
            <a:fillRect/>
          </a:stretch>
        </p:blipFill>
        <p:spPr>
          <a:xfrm>
            <a:off x="1390734" y="984988"/>
            <a:ext cx="4372393" cy="2220397"/>
          </a:xfrm>
          <a:prstGeom prst="rect">
            <a:avLst/>
          </a:prstGeom>
        </p:spPr>
      </p:pic>
      <p:sp>
        <p:nvSpPr>
          <p:cNvPr id="4" name="TextBox 3">
            <a:extLst>
              <a:ext uri="{FF2B5EF4-FFF2-40B4-BE49-F238E27FC236}">
                <a16:creationId xmlns:a16="http://schemas.microsoft.com/office/drawing/2014/main" id="{9E1CB9C6-CFA1-4BA2-D63C-DF7452B3A0F7}"/>
              </a:ext>
            </a:extLst>
          </p:cNvPr>
          <p:cNvSpPr txBox="1"/>
          <p:nvPr/>
        </p:nvSpPr>
        <p:spPr>
          <a:xfrm>
            <a:off x="5763127" y="1070879"/>
            <a:ext cx="3020452" cy="2123658"/>
          </a:xfrm>
          <a:prstGeom prst="rect">
            <a:avLst/>
          </a:prstGeom>
          <a:noFill/>
        </p:spPr>
        <p:txBody>
          <a:bodyPr wrap="square" rtlCol="0">
            <a:spAutoFit/>
          </a:bodyPr>
          <a:lstStyle/>
          <a:p>
            <a:r>
              <a:rPr lang="en-US" sz="1200" b="1" dirty="0">
                <a:solidFill>
                  <a:schemeClr val="tx2"/>
                </a:solidFill>
              </a:rPr>
              <a:t>1. </a:t>
            </a:r>
            <a:r>
              <a:rPr lang="vi-VN" sz="1200" b="1" dirty="0">
                <a:solidFill>
                  <a:schemeClr val="tx2"/>
                </a:solidFill>
              </a:rPr>
              <a:t>Chọn bài hát yêu thích</a:t>
            </a:r>
            <a:r>
              <a:rPr lang="vi-VN" sz="1200" dirty="0">
                <a:solidFill>
                  <a:schemeClr val="tx2"/>
                </a:solidFill>
              </a:rPr>
              <a:t>: </a:t>
            </a:r>
            <a:r>
              <a:rPr lang="vi-VN" sz="1200" dirty="0">
                <a:solidFill>
                  <a:schemeClr val="tx1"/>
                </a:solidFill>
              </a:rPr>
              <a:t>Người dùng chọn một bài hát và hệ thống thêm vào danh sách yêu thích.</a:t>
            </a:r>
          </a:p>
          <a:p>
            <a:pPr marL="342900" indent="-342900">
              <a:buFont typeface="+mj-lt"/>
              <a:buAutoNum type="arabicPeriod"/>
            </a:pPr>
            <a:endParaRPr lang="vi-VN" sz="1200" dirty="0">
              <a:solidFill>
                <a:schemeClr val="tx1"/>
              </a:solidFill>
            </a:endParaRPr>
          </a:p>
          <a:p>
            <a:r>
              <a:rPr lang="en-US" sz="1200" b="1" dirty="0">
                <a:solidFill>
                  <a:schemeClr val="tx2"/>
                </a:solidFill>
              </a:rPr>
              <a:t>2. </a:t>
            </a:r>
            <a:r>
              <a:rPr lang="vi-VN" sz="1200" b="1" dirty="0">
                <a:solidFill>
                  <a:schemeClr val="tx2"/>
                </a:solidFill>
              </a:rPr>
              <a:t>Lấy dữ liệu yêu thích: </a:t>
            </a:r>
            <a:r>
              <a:rPr lang="vi-VN" sz="1200" dirty="0">
                <a:solidFill>
                  <a:schemeClr val="tx1"/>
                </a:solidFill>
              </a:rPr>
              <a:t>Hệ thống truy cập danh sách yêu thích, lấy lời nhạc và thể loại của bài hát.</a:t>
            </a:r>
          </a:p>
          <a:p>
            <a:pPr marL="342900" indent="-342900">
              <a:buFont typeface="+mj-lt"/>
              <a:buAutoNum type="arabicPeriod"/>
            </a:pPr>
            <a:endParaRPr lang="vi-VN" sz="1200" dirty="0">
              <a:solidFill>
                <a:schemeClr val="tx1"/>
              </a:solidFill>
            </a:endParaRPr>
          </a:p>
          <a:p>
            <a:r>
              <a:rPr lang="en-US" sz="1200" b="1" dirty="0">
                <a:solidFill>
                  <a:schemeClr val="tx2"/>
                </a:solidFill>
              </a:rPr>
              <a:t>3. </a:t>
            </a:r>
            <a:r>
              <a:rPr lang="vi-VN" sz="1200" b="1" dirty="0">
                <a:solidFill>
                  <a:schemeClr val="tx2"/>
                </a:solidFill>
              </a:rPr>
              <a:t>Dự đoán thể loại: </a:t>
            </a:r>
            <a:r>
              <a:rPr lang="vi-VN" sz="1200" dirty="0">
                <a:solidFill>
                  <a:schemeClr val="tx1"/>
                </a:solidFill>
              </a:rPr>
              <a:t>Dữ liệu lời nhạc được gửi đến mô hình để dự đoán thể loại.</a:t>
            </a:r>
          </a:p>
        </p:txBody>
      </p:sp>
      <p:sp>
        <p:nvSpPr>
          <p:cNvPr id="5" name="TextBox 4">
            <a:extLst>
              <a:ext uri="{FF2B5EF4-FFF2-40B4-BE49-F238E27FC236}">
                <a16:creationId xmlns:a16="http://schemas.microsoft.com/office/drawing/2014/main" id="{A347EEB7-A039-42A4-D25B-92247D703338}"/>
              </a:ext>
            </a:extLst>
          </p:cNvPr>
          <p:cNvSpPr txBox="1"/>
          <p:nvPr/>
        </p:nvSpPr>
        <p:spPr>
          <a:xfrm>
            <a:off x="1379968" y="3485006"/>
            <a:ext cx="4372393" cy="1015663"/>
          </a:xfrm>
          <a:prstGeom prst="rect">
            <a:avLst/>
          </a:prstGeom>
          <a:noFill/>
        </p:spPr>
        <p:txBody>
          <a:bodyPr wrap="square" rtlCol="0">
            <a:spAutoFit/>
          </a:bodyPr>
          <a:lstStyle/>
          <a:p>
            <a:r>
              <a:rPr lang="en-US" sz="1200" b="1" dirty="0">
                <a:solidFill>
                  <a:schemeClr val="tx2"/>
                </a:solidFill>
              </a:rPr>
              <a:t>4. </a:t>
            </a:r>
            <a:r>
              <a:rPr lang="vi-VN" sz="1200" b="1" dirty="0">
                <a:solidFill>
                  <a:schemeClr val="tx2"/>
                </a:solidFill>
              </a:rPr>
              <a:t>Đối chiếu kết quả: </a:t>
            </a:r>
            <a:r>
              <a:rPr lang="vi-VN" sz="1200" dirty="0">
                <a:solidFill>
                  <a:schemeClr val="tx1"/>
                </a:solidFill>
              </a:rPr>
              <a:t>So sánh thể loại dự đoán với thể loại gốc, chỉ giữ lại những bài hát có thể loại tương ứng.</a:t>
            </a:r>
          </a:p>
          <a:p>
            <a:endParaRPr lang="en-US" sz="1200" dirty="0">
              <a:solidFill>
                <a:schemeClr val="tx1"/>
              </a:solidFill>
            </a:endParaRPr>
          </a:p>
          <a:p>
            <a:r>
              <a:rPr lang="en-US" sz="1200" b="1" dirty="0">
                <a:solidFill>
                  <a:schemeClr val="tx2"/>
                </a:solidFill>
              </a:rPr>
              <a:t>5. </a:t>
            </a:r>
            <a:r>
              <a:rPr lang="vi-VN" sz="1200" b="1" dirty="0">
                <a:solidFill>
                  <a:schemeClr val="tx2"/>
                </a:solidFill>
              </a:rPr>
              <a:t>Đưa ra đề xuất: </a:t>
            </a:r>
            <a:r>
              <a:rPr lang="vi-VN" sz="1200" dirty="0">
                <a:solidFill>
                  <a:schemeClr val="tx1"/>
                </a:solidFill>
              </a:rPr>
              <a:t>Kết quả được lưu trữ và hiển thị danh sách đề xuất cho người dùng.</a:t>
            </a:r>
            <a:endParaRPr lang="en-US" sz="1200" dirty="0">
              <a:solidFill>
                <a:schemeClr val="tx1"/>
              </a:solidFill>
              <a:latin typeface="PT Sans" panose="020B0503020203020204" pitchFamily="34" charset="0"/>
            </a:endParaRPr>
          </a:p>
        </p:txBody>
      </p:sp>
    </p:spTree>
    <p:extLst>
      <p:ext uri="{BB962C8B-B14F-4D97-AF65-F5344CB8AC3E}">
        <p14:creationId xmlns:p14="http://schemas.microsoft.com/office/powerpoint/2010/main" val="2296964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Cơ</a:t>
            </a:r>
            <a:r>
              <a:rPr lang="en-US" dirty="0">
                <a:solidFill>
                  <a:schemeClr val="bg2"/>
                </a:solidFill>
              </a:rPr>
              <a:t> </a:t>
            </a:r>
            <a:r>
              <a:rPr lang="en-US" dirty="0" err="1">
                <a:solidFill>
                  <a:schemeClr val="bg2"/>
                </a:solidFill>
              </a:rPr>
              <a:t>Chế</a:t>
            </a:r>
            <a:r>
              <a:rPr lang="en-US" dirty="0">
                <a:solidFill>
                  <a:schemeClr val="bg2"/>
                </a:solidFill>
              </a:rPr>
              <a:t> Recommend</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4" name="TextBox 3">
            <a:extLst>
              <a:ext uri="{FF2B5EF4-FFF2-40B4-BE49-F238E27FC236}">
                <a16:creationId xmlns:a16="http://schemas.microsoft.com/office/drawing/2014/main" id="{9E1CB9C6-CFA1-4BA2-D63C-DF7452B3A0F7}"/>
              </a:ext>
            </a:extLst>
          </p:cNvPr>
          <p:cNvSpPr txBox="1"/>
          <p:nvPr/>
        </p:nvSpPr>
        <p:spPr>
          <a:xfrm>
            <a:off x="5724006" y="1789041"/>
            <a:ext cx="3020452" cy="1750929"/>
          </a:xfrm>
          <a:prstGeom prst="rect">
            <a:avLst/>
          </a:prstGeom>
          <a:noFill/>
        </p:spPr>
        <p:txBody>
          <a:bodyPr wrap="square" rtlCol="0">
            <a:spAutoFit/>
          </a:bodyPr>
          <a:lstStyle/>
          <a:p>
            <a:pPr>
              <a:lnSpc>
                <a:spcPct val="150000"/>
              </a:lnSpc>
              <a:spcBef>
                <a:spcPts val="600"/>
              </a:spcBef>
              <a:spcAft>
                <a:spcPts val="600"/>
              </a:spcAft>
            </a:pPr>
            <a:r>
              <a:rPr lang="en-US" sz="1200" b="1" dirty="0">
                <a:solidFill>
                  <a:schemeClr val="tx2"/>
                </a:solidFill>
              </a:rPr>
              <a:t>Dictionary</a:t>
            </a:r>
          </a:p>
          <a:p>
            <a:pPr>
              <a:lnSpc>
                <a:spcPct val="150000"/>
              </a:lnSpc>
              <a:spcBef>
                <a:spcPts val="600"/>
              </a:spcBef>
              <a:spcAft>
                <a:spcPts val="600"/>
              </a:spcAft>
            </a:pPr>
            <a:r>
              <a:rPr lang="en-US" sz="1200" b="1" dirty="0" err="1">
                <a:solidFill>
                  <a:schemeClr val="tx1"/>
                </a:solidFill>
              </a:rPr>
              <a:t>Thứ</a:t>
            </a:r>
            <a:r>
              <a:rPr lang="en-US" sz="1200" b="1" dirty="0">
                <a:solidFill>
                  <a:schemeClr val="tx1"/>
                </a:solidFill>
              </a:rPr>
              <a:t> </a:t>
            </a:r>
            <a:r>
              <a:rPr lang="en-US" sz="1200" b="1" dirty="0" err="1">
                <a:solidFill>
                  <a:schemeClr val="tx1"/>
                </a:solidFill>
              </a:rPr>
              <a:t>tự</a:t>
            </a:r>
            <a:r>
              <a:rPr lang="en-US" sz="1200" b="1" dirty="0">
                <a:solidFill>
                  <a:schemeClr val="tx1"/>
                </a:solidFill>
              </a:rPr>
              <a:t> </a:t>
            </a:r>
            <a:r>
              <a:rPr lang="en-US" sz="1200" b="1" dirty="0" err="1">
                <a:solidFill>
                  <a:schemeClr val="tx1"/>
                </a:solidFill>
              </a:rPr>
              <a:t>bài</a:t>
            </a:r>
            <a:r>
              <a:rPr lang="en-US" sz="1200" b="1" dirty="0">
                <a:solidFill>
                  <a:schemeClr val="tx1"/>
                </a:solidFill>
              </a:rPr>
              <a:t> </a:t>
            </a:r>
            <a:r>
              <a:rPr lang="en-US" sz="1200" b="1" dirty="0" err="1">
                <a:solidFill>
                  <a:schemeClr val="tx1"/>
                </a:solidFill>
              </a:rPr>
              <a:t>hát</a:t>
            </a:r>
            <a:r>
              <a:rPr lang="en-US" sz="1200" b="1" dirty="0">
                <a:solidFill>
                  <a:schemeClr val="tx1"/>
                </a:solidFill>
              </a:rPr>
              <a:t> </a:t>
            </a:r>
            <a:r>
              <a:rPr lang="en-US" sz="1200" b="1" dirty="0" err="1">
                <a:solidFill>
                  <a:schemeClr val="tx1"/>
                </a:solidFill>
              </a:rPr>
              <a:t>tương</a:t>
            </a:r>
            <a:r>
              <a:rPr lang="en-US" sz="1200" b="1" dirty="0">
                <a:solidFill>
                  <a:schemeClr val="tx1"/>
                </a:solidFill>
              </a:rPr>
              <a:t> </a:t>
            </a:r>
            <a:r>
              <a:rPr lang="en-US" sz="1200" b="1" dirty="0" err="1">
                <a:solidFill>
                  <a:schemeClr val="tx1"/>
                </a:solidFill>
              </a:rPr>
              <a:t>ứng</a:t>
            </a:r>
            <a:r>
              <a:rPr lang="en-US" sz="1200" b="1" dirty="0">
                <a:solidFill>
                  <a:schemeClr val="tx1"/>
                </a:solidFill>
              </a:rPr>
              <a:t> </a:t>
            </a:r>
            <a:r>
              <a:rPr lang="en-US" sz="1200" b="1" dirty="0" err="1">
                <a:solidFill>
                  <a:schemeClr val="tx1"/>
                </a:solidFill>
              </a:rPr>
              <a:t>với</a:t>
            </a:r>
            <a:r>
              <a:rPr lang="en-US" sz="1200" b="1" dirty="0">
                <a:solidFill>
                  <a:schemeClr val="tx1"/>
                </a:solidFill>
              </a:rPr>
              <a:t> </a:t>
            </a:r>
            <a:r>
              <a:rPr lang="en-US" sz="1200" b="1" dirty="0" err="1">
                <a:solidFill>
                  <a:schemeClr val="tx1"/>
                </a:solidFill>
              </a:rPr>
              <a:t>tên</a:t>
            </a:r>
            <a:r>
              <a:rPr lang="en-US" sz="1200" b="1" dirty="0">
                <a:solidFill>
                  <a:schemeClr val="tx1"/>
                </a:solidFill>
              </a:rPr>
              <a:t>.</a:t>
            </a:r>
          </a:p>
          <a:p>
            <a:pPr>
              <a:lnSpc>
                <a:spcPct val="150000"/>
              </a:lnSpc>
              <a:spcBef>
                <a:spcPts val="600"/>
              </a:spcBef>
              <a:spcAft>
                <a:spcPts val="600"/>
              </a:spcAft>
            </a:pPr>
            <a:r>
              <a:rPr lang="en-US" sz="1200" b="1" dirty="0" err="1">
                <a:solidFill>
                  <a:schemeClr val="tx1"/>
                </a:solidFill>
              </a:rPr>
              <a:t>Từ</a:t>
            </a:r>
            <a:r>
              <a:rPr lang="en-US" sz="1200" b="1" dirty="0">
                <a:solidFill>
                  <a:schemeClr val="tx1"/>
                </a:solidFill>
              </a:rPr>
              <a:t> </a:t>
            </a:r>
            <a:r>
              <a:rPr lang="en-US" sz="1200" b="1" dirty="0" err="1">
                <a:solidFill>
                  <a:schemeClr val="tx1"/>
                </a:solidFill>
              </a:rPr>
              <a:t>các</a:t>
            </a:r>
            <a:r>
              <a:rPr lang="en-US" sz="1200" b="1" dirty="0">
                <a:solidFill>
                  <a:schemeClr val="tx1"/>
                </a:solidFill>
              </a:rPr>
              <a:t> document n </a:t>
            </a:r>
            <a:r>
              <a:rPr lang="en-US" sz="1200" b="1" dirty="0" err="1">
                <a:solidFill>
                  <a:schemeClr val="tx1"/>
                </a:solidFill>
              </a:rPr>
              <a:t>của</a:t>
            </a:r>
            <a:r>
              <a:rPr lang="en-US" sz="1200" b="1" dirty="0">
                <a:solidFill>
                  <a:schemeClr val="tx1"/>
                </a:solidFill>
              </a:rPr>
              <a:t> topic X, </a:t>
            </a:r>
            <a:r>
              <a:rPr lang="en-US" sz="1200" b="1" dirty="0" err="1">
                <a:solidFill>
                  <a:schemeClr val="tx1"/>
                </a:solidFill>
              </a:rPr>
              <a:t>lấy</a:t>
            </a:r>
            <a:r>
              <a:rPr lang="en-US" sz="1200" b="1" dirty="0">
                <a:solidFill>
                  <a:schemeClr val="tx1"/>
                </a:solidFill>
              </a:rPr>
              <a:t> </a:t>
            </a:r>
            <a:r>
              <a:rPr lang="en-US" sz="1200" b="1" dirty="0" err="1">
                <a:solidFill>
                  <a:schemeClr val="tx1"/>
                </a:solidFill>
              </a:rPr>
              <a:t>được</a:t>
            </a:r>
            <a:r>
              <a:rPr lang="en-US" sz="1200" b="1" dirty="0">
                <a:solidFill>
                  <a:schemeClr val="tx1"/>
                </a:solidFill>
              </a:rPr>
              <a:t> </a:t>
            </a:r>
            <a:r>
              <a:rPr lang="en-US" sz="1200" b="1" dirty="0" err="1">
                <a:solidFill>
                  <a:schemeClr val="tx1"/>
                </a:solidFill>
              </a:rPr>
              <a:t>bài</a:t>
            </a:r>
            <a:r>
              <a:rPr lang="en-US" sz="1200" b="1" dirty="0">
                <a:solidFill>
                  <a:schemeClr val="tx1"/>
                </a:solidFill>
              </a:rPr>
              <a:t> </a:t>
            </a:r>
            <a:r>
              <a:rPr lang="en-US" sz="1200" b="1" dirty="0" err="1">
                <a:solidFill>
                  <a:schemeClr val="tx1"/>
                </a:solidFill>
              </a:rPr>
              <a:t>hát</a:t>
            </a:r>
            <a:r>
              <a:rPr lang="en-US" sz="1200" b="1" dirty="0">
                <a:solidFill>
                  <a:schemeClr val="tx1"/>
                </a:solidFill>
              </a:rPr>
              <a:t> </a:t>
            </a:r>
            <a:r>
              <a:rPr lang="en-US" sz="1200" b="1" dirty="0" err="1">
                <a:solidFill>
                  <a:schemeClr val="tx1"/>
                </a:solidFill>
              </a:rPr>
              <a:t>có</a:t>
            </a:r>
            <a:r>
              <a:rPr lang="en-US" sz="1200" b="1" dirty="0">
                <a:solidFill>
                  <a:schemeClr val="tx1"/>
                </a:solidFill>
              </a:rPr>
              <a:t> </a:t>
            </a:r>
            <a:r>
              <a:rPr lang="en-US" sz="1200" b="1" dirty="0" err="1">
                <a:solidFill>
                  <a:schemeClr val="tx1"/>
                </a:solidFill>
              </a:rPr>
              <a:t>tên</a:t>
            </a:r>
            <a:r>
              <a:rPr lang="en-US" sz="1200" b="1" dirty="0">
                <a:solidFill>
                  <a:schemeClr val="tx1"/>
                </a:solidFill>
              </a:rPr>
              <a:t> </a:t>
            </a:r>
            <a:r>
              <a:rPr lang="en-US" sz="1200" b="1" dirty="0" err="1">
                <a:solidFill>
                  <a:schemeClr val="tx1"/>
                </a:solidFill>
              </a:rPr>
              <a:t>tương</a:t>
            </a:r>
            <a:r>
              <a:rPr lang="en-US" sz="1200" b="1" dirty="0">
                <a:solidFill>
                  <a:schemeClr val="tx1"/>
                </a:solidFill>
              </a:rPr>
              <a:t> </a:t>
            </a:r>
            <a:r>
              <a:rPr lang="en-US" sz="1200" b="1" dirty="0" err="1">
                <a:solidFill>
                  <a:schemeClr val="tx1"/>
                </a:solidFill>
              </a:rPr>
              <a:t>ứng</a:t>
            </a:r>
            <a:r>
              <a:rPr lang="en-US" sz="1200" b="1" dirty="0">
                <a:solidFill>
                  <a:schemeClr val="tx1"/>
                </a:solidFill>
              </a:rPr>
              <a:t> </a:t>
            </a:r>
            <a:r>
              <a:rPr lang="en-US" sz="1200" b="1" dirty="0" err="1">
                <a:solidFill>
                  <a:schemeClr val="tx1"/>
                </a:solidFill>
              </a:rPr>
              <a:t>và</a:t>
            </a:r>
            <a:r>
              <a:rPr lang="en-US" sz="1200" b="1" dirty="0">
                <a:solidFill>
                  <a:schemeClr val="tx1"/>
                </a:solidFill>
              </a:rPr>
              <a:t> </a:t>
            </a:r>
            <a:r>
              <a:rPr lang="en-US" sz="1200" b="1" dirty="0" err="1">
                <a:solidFill>
                  <a:schemeClr val="tx1"/>
                </a:solidFill>
              </a:rPr>
              <a:t>thể</a:t>
            </a:r>
            <a:r>
              <a:rPr lang="en-US" sz="1200" b="1" dirty="0">
                <a:solidFill>
                  <a:schemeClr val="tx1"/>
                </a:solidFill>
              </a:rPr>
              <a:t> </a:t>
            </a:r>
            <a:r>
              <a:rPr lang="en-US" sz="1200" b="1" dirty="0" err="1">
                <a:solidFill>
                  <a:schemeClr val="tx1"/>
                </a:solidFill>
              </a:rPr>
              <a:t>loại</a:t>
            </a:r>
            <a:r>
              <a:rPr lang="en-US" sz="1200" b="1" dirty="0">
                <a:solidFill>
                  <a:schemeClr val="tx1"/>
                </a:solidFill>
              </a:rPr>
              <a:t> </a:t>
            </a:r>
            <a:r>
              <a:rPr lang="en-US" sz="1200" b="1" dirty="0" err="1">
                <a:solidFill>
                  <a:schemeClr val="tx1"/>
                </a:solidFill>
              </a:rPr>
              <a:t>của</a:t>
            </a:r>
            <a:r>
              <a:rPr lang="en-US" sz="1200" b="1" dirty="0">
                <a:solidFill>
                  <a:schemeClr val="tx1"/>
                </a:solidFill>
              </a:rPr>
              <a:t> </a:t>
            </a:r>
            <a:r>
              <a:rPr lang="en-US" sz="1200" b="1" dirty="0" err="1">
                <a:solidFill>
                  <a:schemeClr val="tx1"/>
                </a:solidFill>
              </a:rPr>
              <a:t>nó</a:t>
            </a:r>
            <a:r>
              <a:rPr lang="en-US" sz="1200" b="1" dirty="0">
                <a:solidFill>
                  <a:schemeClr val="tx1"/>
                </a:solidFill>
              </a:rPr>
              <a:t> .</a:t>
            </a:r>
            <a:endParaRPr lang="vi-VN" sz="1200" dirty="0">
              <a:solidFill>
                <a:schemeClr val="tx1"/>
              </a:solidFill>
            </a:endParaRPr>
          </a:p>
        </p:txBody>
      </p:sp>
      <p:pic>
        <p:nvPicPr>
          <p:cNvPr id="10" name="Picture 9">
            <a:extLst>
              <a:ext uri="{FF2B5EF4-FFF2-40B4-BE49-F238E27FC236}">
                <a16:creationId xmlns:a16="http://schemas.microsoft.com/office/drawing/2014/main" id="{E9541DC4-E2F6-63AD-03C0-5A74A3C9C23F}"/>
              </a:ext>
            </a:extLst>
          </p:cNvPr>
          <p:cNvPicPr>
            <a:picLocks noChangeAspect="1"/>
          </p:cNvPicPr>
          <p:nvPr/>
        </p:nvPicPr>
        <p:blipFill>
          <a:blip r:embed="rId3"/>
          <a:stretch>
            <a:fillRect/>
          </a:stretch>
        </p:blipFill>
        <p:spPr>
          <a:xfrm>
            <a:off x="1620860" y="961964"/>
            <a:ext cx="4012362" cy="3405084"/>
          </a:xfrm>
          <a:prstGeom prst="rect">
            <a:avLst/>
          </a:prstGeom>
        </p:spPr>
      </p:pic>
    </p:spTree>
    <p:extLst>
      <p:ext uri="{BB962C8B-B14F-4D97-AF65-F5344CB8AC3E}">
        <p14:creationId xmlns:p14="http://schemas.microsoft.com/office/powerpoint/2010/main" val="34334550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03</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Model &amp; Kết quả</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894827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solidFill>
                  <a:schemeClr val="bg2"/>
                </a:solidFill>
              </a:rPr>
              <a:t>Dataset</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7" name="Picture 6">
            <a:extLst>
              <a:ext uri="{FF2B5EF4-FFF2-40B4-BE49-F238E27FC236}">
                <a16:creationId xmlns:a16="http://schemas.microsoft.com/office/drawing/2014/main" id="{D5D5BD65-F9AC-375B-3DAF-DC10B623A342}"/>
              </a:ext>
            </a:extLst>
          </p:cNvPr>
          <p:cNvPicPr>
            <a:picLocks noChangeAspect="1"/>
          </p:cNvPicPr>
          <p:nvPr/>
        </p:nvPicPr>
        <p:blipFill>
          <a:blip r:embed="rId3"/>
          <a:stretch>
            <a:fillRect/>
          </a:stretch>
        </p:blipFill>
        <p:spPr>
          <a:xfrm>
            <a:off x="2287385" y="1070879"/>
            <a:ext cx="5144970" cy="1431214"/>
          </a:xfrm>
          <a:prstGeom prst="rect">
            <a:avLst/>
          </a:prstGeom>
        </p:spPr>
      </p:pic>
      <p:sp>
        <p:nvSpPr>
          <p:cNvPr id="12" name="TextBox 11">
            <a:extLst>
              <a:ext uri="{FF2B5EF4-FFF2-40B4-BE49-F238E27FC236}">
                <a16:creationId xmlns:a16="http://schemas.microsoft.com/office/drawing/2014/main" id="{29D20F9D-397E-A9BB-15A8-47E20D135E23}"/>
              </a:ext>
            </a:extLst>
          </p:cNvPr>
          <p:cNvSpPr txBox="1"/>
          <p:nvPr/>
        </p:nvSpPr>
        <p:spPr>
          <a:xfrm>
            <a:off x="1329466" y="2541367"/>
            <a:ext cx="6953529" cy="1292662"/>
          </a:xfrm>
          <a:prstGeom prst="rect">
            <a:avLst/>
          </a:prstGeom>
          <a:noFill/>
        </p:spPr>
        <p:txBody>
          <a:bodyPr wrap="square">
            <a:spAutoFit/>
          </a:bodyPr>
          <a:lstStyle/>
          <a:p>
            <a:pPr>
              <a:spcBef>
                <a:spcPts val="600"/>
              </a:spcBef>
              <a:spcAft>
                <a:spcPts val="600"/>
              </a:spcAft>
            </a:pPr>
            <a:r>
              <a:rPr lang="en-US" sz="1200" dirty="0">
                <a:solidFill>
                  <a:schemeClr val="bg2"/>
                </a:solidFill>
              </a:rPr>
              <a:t>Dataset</a:t>
            </a:r>
            <a:r>
              <a:rPr lang="en-US" sz="1200" dirty="0">
                <a:solidFill>
                  <a:schemeClr val="tx1"/>
                </a:solidFill>
              </a:rPr>
              <a:t> </a:t>
            </a:r>
            <a:r>
              <a:rPr lang="vi-VN" sz="1200" dirty="0">
                <a:solidFill>
                  <a:schemeClr val="tx1"/>
                </a:solidFill>
              </a:rPr>
              <a:t>gồm 322 bài hát và lời nhạc của chúng, được chia theo 5 thể loại nhạc </a:t>
            </a:r>
            <a:endParaRPr lang="en-US" sz="1200" dirty="0">
              <a:solidFill>
                <a:schemeClr val="tx1"/>
              </a:solidFill>
            </a:endParaRPr>
          </a:p>
          <a:p>
            <a:pPr>
              <a:spcBef>
                <a:spcPts val="600"/>
              </a:spcBef>
              <a:spcAft>
                <a:spcPts val="600"/>
              </a:spcAft>
            </a:pPr>
            <a:r>
              <a:rPr lang="en-US" sz="1200" dirty="0">
                <a:solidFill>
                  <a:schemeClr val="tx2"/>
                </a:solidFill>
              </a:rPr>
              <a:t>- </a:t>
            </a:r>
            <a:r>
              <a:rPr lang="vi-VN" sz="1200" dirty="0">
                <a:solidFill>
                  <a:schemeClr val="tx2"/>
                </a:solidFill>
              </a:rPr>
              <a:t>Rock, HipHop, R&amp;B, Country, Pop.</a:t>
            </a:r>
            <a:endParaRPr lang="en-US" sz="1200" dirty="0">
              <a:solidFill>
                <a:schemeClr val="tx2"/>
              </a:solidFill>
            </a:endParaRPr>
          </a:p>
          <a:p>
            <a:pPr>
              <a:spcBef>
                <a:spcPts val="600"/>
              </a:spcBef>
              <a:spcAft>
                <a:spcPts val="600"/>
              </a:spcAft>
            </a:pPr>
            <a:r>
              <a:rPr lang="en-US" sz="1200" dirty="0" err="1">
                <a:solidFill>
                  <a:schemeClr val="tx1"/>
                </a:solidFill>
              </a:rPr>
              <a:t>Xử</a:t>
            </a:r>
            <a:r>
              <a:rPr lang="en-US" sz="1200" dirty="0">
                <a:solidFill>
                  <a:schemeClr val="tx1"/>
                </a:solidFill>
              </a:rPr>
              <a:t> </a:t>
            </a:r>
            <a:r>
              <a:rPr lang="en-US" sz="1200" dirty="0" err="1">
                <a:solidFill>
                  <a:schemeClr val="tx1"/>
                </a:solidFill>
              </a:rPr>
              <a:t>lý</a:t>
            </a:r>
            <a:r>
              <a:rPr lang="en-US" sz="1200" dirty="0">
                <a:solidFill>
                  <a:schemeClr val="tx1"/>
                </a:solidFill>
              </a:rPr>
              <a:t> </a:t>
            </a:r>
            <a:r>
              <a:rPr lang="en-US" sz="1200" dirty="0" err="1">
                <a:solidFill>
                  <a:schemeClr val="tx1"/>
                </a:solidFill>
              </a:rPr>
              <a:t>dữ</a:t>
            </a:r>
            <a:r>
              <a:rPr lang="en-US" sz="1200" dirty="0">
                <a:solidFill>
                  <a:schemeClr val="tx1"/>
                </a:solidFill>
              </a:rPr>
              <a:t> liệu </a:t>
            </a:r>
            <a:r>
              <a:rPr lang="en-US" sz="1200" dirty="0" err="1">
                <a:solidFill>
                  <a:schemeClr val="tx1"/>
                </a:solidFill>
              </a:rPr>
              <a:t>bằng</a:t>
            </a:r>
            <a:r>
              <a:rPr lang="en-US" sz="1200" dirty="0">
                <a:solidFill>
                  <a:schemeClr val="tx1"/>
                </a:solidFill>
              </a:rPr>
              <a:t> </a:t>
            </a:r>
            <a:r>
              <a:rPr lang="en-US" sz="1200" dirty="0">
                <a:solidFill>
                  <a:schemeClr val="tx2"/>
                </a:solidFill>
              </a:rPr>
              <a:t>tokenizer</a:t>
            </a:r>
            <a:r>
              <a:rPr lang="en-US" sz="1200" dirty="0">
                <a:solidFill>
                  <a:schemeClr val="tx1"/>
                </a:solidFill>
              </a:rPr>
              <a:t> </a:t>
            </a:r>
            <a:r>
              <a:rPr lang="en-US" sz="1200" dirty="0" err="1">
                <a:solidFill>
                  <a:schemeClr val="tx1"/>
                </a:solidFill>
              </a:rPr>
              <a:t>và</a:t>
            </a:r>
            <a:r>
              <a:rPr lang="en-US" sz="1200" dirty="0">
                <a:solidFill>
                  <a:schemeClr val="tx1"/>
                </a:solidFill>
              </a:rPr>
              <a:t> </a:t>
            </a:r>
            <a:r>
              <a:rPr lang="en-US" sz="1200" dirty="0">
                <a:solidFill>
                  <a:schemeClr val="tx2"/>
                </a:solidFill>
              </a:rPr>
              <a:t>stemming</a:t>
            </a:r>
          </a:p>
          <a:p>
            <a:pPr>
              <a:spcBef>
                <a:spcPts val="600"/>
              </a:spcBef>
              <a:spcAft>
                <a:spcPts val="600"/>
              </a:spcAft>
            </a:pPr>
            <a:r>
              <a:rPr lang="en-US" sz="1200" dirty="0">
                <a:solidFill>
                  <a:schemeClr val="tx2"/>
                </a:solidFill>
              </a:rPr>
              <a:t>Ma </a:t>
            </a:r>
            <a:r>
              <a:rPr lang="en-US" sz="1200" dirty="0" err="1">
                <a:solidFill>
                  <a:schemeClr val="tx2"/>
                </a:solidFill>
              </a:rPr>
              <a:t>trận</a:t>
            </a:r>
            <a:r>
              <a:rPr lang="en-US" sz="1200" dirty="0">
                <a:solidFill>
                  <a:schemeClr val="tx2"/>
                </a:solidFill>
              </a:rPr>
              <a:t> TF-IDF: </a:t>
            </a:r>
            <a:r>
              <a:rPr lang="en-US" sz="1200" dirty="0">
                <a:solidFill>
                  <a:schemeClr val="tx1"/>
                </a:solidFill>
              </a:rPr>
              <a:t>(322, 3017)</a:t>
            </a:r>
            <a:endParaRPr lang="vi-VN" sz="1200" dirty="0">
              <a:solidFill>
                <a:schemeClr val="tx1"/>
              </a:solidFill>
            </a:endParaRPr>
          </a:p>
        </p:txBody>
      </p:sp>
    </p:spTree>
    <p:extLst>
      <p:ext uri="{BB962C8B-B14F-4D97-AF65-F5344CB8AC3E}">
        <p14:creationId xmlns:p14="http://schemas.microsoft.com/office/powerpoint/2010/main" val="4223077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Kết</a:t>
            </a:r>
            <a:r>
              <a:rPr lang="en-US" dirty="0">
                <a:solidFill>
                  <a:schemeClr val="bg2"/>
                </a:solidFill>
              </a:rPr>
              <a:t> </a:t>
            </a:r>
            <a:r>
              <a:rPr lang="en-US" dirty="0" err="1">
                <a:solidFill>
                  <a:schemeClr val="bg2"/>
                </a:solidFill>
              </a:rPr>
              <a:t>Quả</a:t>
            </a:r>
            <a:r>
              <a:rPr lang="en-US" dirty="0">
                <a:solidFill>
                  <a:schemeClr val="bg2"/>
                </a:solidFill>
              </a:rPr>
              <a:t> Model</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33108D90-65AC-C4F8-3E56-C820F29DCFB4}"/>
              </a:ext>
            </a:extLst>
          </p:cNvPr>
          <p:cNvPicPr>
            <a:picLocks noChangeAspect="1"/>
          </p:cNvPicPr>
          <p:nvPr/>
        </p:nvPicPr>
        <p:blipFill>
          <a:blip r:embed="rId3"/>
          <a:stretch>
            <a:fillRect/>
          </a:stretch>
        </p:blipFill>
        <p:spPr>
          <a:xfrm>
            <a:off x="2941143" y="996343"/>
            <a:ext cx="3730174" cy="1409257"/>
          </a:xfrm>
          <a:prstGeom prst="rect">
            <a:avLst/>
          </a:prstGeom>
        </p:spPr>
      </p:pic>
      <p:sp>
        <p:nvSpPr>
          <p:cNvPr id="6" name="TextBox 5">
            <a:extLst>
              <a:ext uri="{FF2B5EF4-FFF2-40B4-BE49-F238E27FC236}">
                <a16:creationId xmlns:a16="http://schemas.microsoft.com/office/drawing/2014/main" id="{BECE34D7-6174-9BC3-60BC-CBC1634C8A19}"/>
              </a:ext>
            </a:extLst>
          </p:cNvPr>
          <p:cNvSpPr txBox="1"/>
          <p:nvPr/>
        </p:nvSpPr>
        <p:spPr>
          <a:xfrm>
            <a:off x="1329466" y="2541367"/>
            <a:ext cx="6953529" cy="2154436"/>
          </a:xfrm>
          <a:prstGeom prst="rect">
            <a:avLst/>
          </a:prstGeom>
          <a:noFill/>
        </p:spPr>
        <p:txBody>
          <a:bodyPr wrap="square">
            <a:spAutoFit/>
          </a:bodyPr>
          <a:lstStyle/>
          <a:p>
            <a:pPr>
              <a:spcBef>
                <a:spcPts val="600"/>
              </a:spcBef>
              <a:spcAft>
                <a:spcPts val="600"/>
              </a:spcAft>
            </a:pPr>
            <a:r>
              <a:rPr lang="vi-VN" sz="1200" dirty="0">
                <a:solidFill>
                  <a:schemeClr val="tx1"/>
                </a:solidFill>
              </a:rPr>
              <a:t>Sau iteration 162, model đã hội tụ và đạt trạng thái tối ưu với 10 chủ đề được trích xuất từ các bài hát, mô tả bằng những từ quan trọng:</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1:</a:t>
            </a:r>
            <a:r>
              <a:rPr lang="vi-VN" sz="1200" dirty="0">
                <a:solidFill>
                  <a:schemeClr val="tx2"/>
                </a:solidFill>
              </a:rPr>
              <a:t> </a:t>
            </a:r>
            <a:r>
              <a:rPr lang="vi-VN" sz="1200" dirty="0">
                <a:solidFill>
                  <a:schemeClr val="tx1"/>
                </a:solidFill>
              </a:rPr>
              <a:t>Cảm xúc mạnh, từ như "mad," "dance," đại diện cho sự nổi loạn, căng thẳng.</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2:</a:t>
            </a:r>
            <a:r>
              <a:rPr lang="vi-VN" sz="1200" dirty="0">
                <a:solidFill>
                  <a:schemeClr val="tx2"/>
                </a:solidFill>
              </a:rPr>
              <a:t> </a:t>
            </a:r>
            <a:r>
              <a:rPr lang="vi-VN" sz="1200" dirty="0">
                <a:solidFill>
                  <a:schemeClr val="tx1"/>
                </a:solidFill>
              </a:rPr>
              <a:t>Từ tục tĩu liên quan đến rap/hip-hop, đặc biệt là phong cách của Eminem.</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3:</a:t>
            </a:r>
            <a:r>
              <a:rPr lang="vi-VN" sz="1200" dirty="0">
                <a:solidFill>
                  <a:schemeClr val="tx2"/>
                </a:solidFill>
              </a:rPr>
              <a:t> </a:t>
            </a:r>
            <a:r>
              <a:rPr lang="vi-VN" sz="1200" dirty="0">
                <a:solidFill>
                  <a:schemeClr val="tx1"/>
                </a:solidFill>
              </a:rPr>
              <a:t>Tình yêu, mối quan hệ với các từ như "love," "honey."</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4:</a:t>
            </a:r>
            <a:r>
              <a:rPr lang="vi-VN" sz="1200" dirty="0">
                <a:solidFill>
                  <a:schemeClr val="tx2"/>
                </a:solidFill>
              </a:rPr>
              <a:t> </a:t>
            </a:r>
            <a:r>
              <a:rPr lang="vi-VN" sz="1200" dirty="0">
                <a:solidFill>
                  <a:schemeClr val="tx1"/>
                </a:solidFill>
              </a:rPr>
              <a:t>Từ tục tĩu phản ánh cuộc sống và thách thức trong hip-hop.</a:t>
            </a:r>
          </a:p>
          <a:p>
            <a:pPr marL="285750" indent="-285750">
              <a:spcBef>
                <a:spcPts val="600"/>
              </a:spcBef>
              <a:spcAft>
                <a:spcPts val="600"/>
              </a:spcAft>
              <a:buFont typeface="Arial" panose="020B0604020202020204" pitchFamily="34" charset="0"/>
              <a:buChar char="•"/>
            </a:pPr>
            <a:r>
              <a:rPr lang="vi-VN" sz="1200" b="1" dirty="0">
                <a:solidFill>
                  <a:schemeClr val="tx2"/>
                </a:solidFill>
              </a:rPr>
              <a:t>Chủ đề 5:</a:t>
            </a:r>
            <a:r>
              <a:rPr lang="vi-VN" sz="1200" dirty="0">
                <a:solidFill>
                  <a:schemeClr val="tx2"/>
                </a:solidFill>
              </a:rPr>
              <a:t> </a:t>
            </a:r>
            <a:r>
              <a:rPr lang="vi-VN" sz="1200" dirty="0">
                <a:solidFill>
                  <a:schemeClr val="tx1"/>
                </a:solidFill>
              </a:rPr>
              <a:t>Tình cảm và sự mất mát với các từ như "love," "cry."</a:t>
            </a:r>
          </a:p>
        </p:txBody>
      </p:sp>
    </p:spTree>
    <p:extLst>
      <p:ext uri="{BB962C8B-B14F-4D97-AF65-F5344CB8AC3E}">
        <p14:creationId xmlns:p14="http://schemas.microsoft.com/office/powerpoint/2010/main" val="431306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bg2"/>
                </a:solidFill>
              </a:rPr>
              <a:t>Kết</a:t>
            </a:r>
            <a:r>
              <a:rPr lang="en-US" dirty="0">
                <a:solidFill>
                  <a:schemeClr val="bg2"/>
                </a:solidFill>
              </a:rPr>
              <a:t> </a:t>
            </a:r>
            <a:r>
              <a:rPr lang="en-US" dirty="0" err="1">
                <a:solidFill>
                  <a:schemeClr val="bg2"/>
                </a:solidFill>
              </a:rPr>
              <a:t>Quả</a:t>
            </a:r>
            <a:r>
              <a:rPr lang="en-US" dirty="0">
                <a:solidFill>
                  <a:schemeClr val="bg2"/>
                </a:solidFill>
              </a:rPr>
              <a:t> Model</a:t>
            </a: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3" name="Picture 2">
            <a:extLst>
              <a:ext uri="{FF2B5EF4-FFF2-40B4-BE49-F238E27FC236}">
                <a16:creationId xmlns:a16="http://schemas.microsoft.com/office/drawing/2014/main" id="{9411D926-BB6C-8E37-E6BE-92E433C624C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3960" y="1968358"/>
            <a:ext cx="4167596" cy="2666840"/>
          </a:xfrm>
          <a:prstGeom prst="rect">
            <a:avLst/>
          </a:prstGeom>
          <a:noFill/>
          <a:ln>
            <a:noFill/>
          </a:ln>
        </p:spPr>
      </p:pic>
      <p:sp>
        <p:nvSpPr>
          <p:cNvPr id="4" name="TextBox 3">
            <a:extLst>
              <a:ext uri="{FF2B5EF4-FFF2-40B4-BE49-F238E27FC236}">
                <a16:creationId xmlns:a16="http://schemas.microsoft.com/office/drawing/2014/main" id="{360D89B0-D181-1ADE-54FE-8F212ED4C37F}"/>
              </a:ext>
            </a:extLst>
          </p:cNvPr>
          <p:cNvSpPr txBox="1"/>
          <p:nvPr/>
        </p:nvSpPr>
        <p:spPr>
          <a:xfrm>
            <a:off x="5742863" y="2270726"/>
            <a:ext cx="3014019" cy="2062103"/>
          </a:xfrm>
          <a:prstGeom prst="rect">
            <a:avLst/>
          </a:prstGeom>
          <a:noFill/>
        </p:spPr>
        <p:txBody>
          <a:bodyPr wrap="square">
            <a:spAutoFit/>
          </a:bodyPr>
          <a:lstStyle/>
          <a:p>
            <a:pPr>
              <a:spcBef>
                <a:spcPts val="600"/>
              </a:spcBef>
              <a:spcAft>
                <a:spcPts val="600"/>
              </a:spcAft>
            </a:pPr>
            <a:r>
              <a:rPr lang="vi-VN" sz="1200" b="1" dirty="0">
                <a:solidFill>
                  <a:schemeClr val="tx2"/>
                </a:solidFill>
              </a:rPr>
              <a:t>Giai đoạn đầu (0-20 lần lặp):</a:t>
            </a:r>
            <a:r>
              <a:rPr lang="vi-VN" sz="1200" dirty="0">
                <a:solidFill>
                  <a:schemeClr val="tx2"/>
                </a:solidFill>
              </a:rPr>
              <a:t> </a:t>
            </a:r>
            <a:r>
              <a:rPr lang="vi-VN" sz="1200" dirty="0">
                <a:solidFill>
                  <a:schemeClr val="tx1"/>
                </a:solidFill>
              </a:rPr>
              <a:t>Giá trị likelihood tăng nhanh, cho thấy mô hình bắt đầu học từ dữ liệu.</a:t>
            </a:r>
          </a:p>
          <a:p>
            <a:pPr>
              <a:spcBef>
                <a:spcPts val="600"/>
              </a:spcBef>
              <a:spcAft>
                <a:spcPts val="600"/>
              </a:spcAft>
            </a:pPr>
            <a:r>
              <a:rPr lang="vi-VN" sz="1200" b="1" dirty="0">
                <a:solidFill>
                  <a:schemeClr val="tx2"/>
                </a:solidFill>
              </a:rPr>
              <a:t>Giai đoạn giữa (20-60 lần lặp):</a:t>
            </a:r>
            <a:r>
              <a:rPr lang="vi-VN" sz="1200" dirty="0">
                <a:solidFill>
                  <a:schemeClr val="tx2"/>
                </a:solidFill>
              </a:rPr>
              <a:t> </a:t>
            </a:r>
            <a:r>
              <a:rPr lang="vi-VN" sz="1200" dirty="0">
                <a:solidFill>
                  <a:schemeClr val="tx1"/>
                </a:solidFill>
              </a:rPr>
              <a:t>Tốc độ cải thiện chậm lại, mô hình tiếp tục điều chỉnh để phù hợp hơn.</a:t>
            </a:r>
          </a:p>
          <a:p>
            <a:pPr>
              <a:spcBef>
                <a:spcPts val="600"/>
              </a:spcBef>
              <a:spcAft>
                <a:spcPts val="600"/>
              </a:spcAft>
            </a:pPr>
            <a:r>
              <a:rPr lang="vi-VN" sz="1200" b="1" dirty="0">
                <a:solidFill>
                  <a:schemeClr val="tx2"/>
                </a:solidFill>
              </a:rPr>
              <a:t>Giai đoạn cuối (60-162 lần lặp):</a:t>
            </a:r>
            <a:r>
              <a:rPr lang="vi-VN" sz="1200" dirty="0">
                <a:solidFill>
                  <a:schemeClr val="tx2"/>
                </a:solidFill>
              </a:rPr>
              <a:t> </a:t>
            </a:r>
            <a:r>
              <a:rPr lang="vi-VN" sz="1200" dirty="0">
                <a:solidFill>
                  <a:schemeClr val="tx1"/>
                </a:solidFill>
              </a:rPr>
              <a:t>Likelihood tăng chậm và gần như ổn định sau lần lặp 150, biểu thị mô hình hội tụ.</a:t>
            </a:r>
          </a:p>
        </p:txBody>
      </p:sp>
      <p:sp>
        <p:nvSpPr>
          <p:cNvPr id="5" name="TextBox 4">
            <a:extLst>
              <a:ext uri="{FF2B5EF4-FFF2-40B4-BE49-F238E27FC236}">
                <a16:creationId xmlns:a16="http://schemas.microsoft.com/office/drawing/2014/main" id="{98F16531-8094-50D4-F2FC-746E91811672}"/>
              </a:ext>
            </a:extLst>
          </p:cNvPr>
          <p:cNvSpPr txBox="1"/>
          <p:nvPr/>
        </p:nvSpPr>
        <p:spPr>
          <a:xfrm>
            <a:off x="1395057" y="1075284"/>
            <a:ext cx="4167596" cy="646331"/>
          </a:xfrm>
          <a:prstGeom prst="rect">
            <a:avLst/>
          </a:prstGeom>
          <a:noFill/>
        </p:spPr>
        <p:txBody>
          <a:bodyPr wrap="square">
            <a:spAutoFit/>
          </a:bodyPr>
          <a:lstStyle/>
          <a:p>
            <a:pPr>
              <a:spcBef>
                <a:spcPts val="600"/>
              </a:spcBef>
              <a:spcAft>
                <a:spcPts val="600"/>
              </a:spcAft>
            </a:pPr>
            <a:r>
              <a:rPr lang="vi-VN" sz="1200" dirty="0">
                <a:solidFill>
                  <a:schemeClr val="tx1"/>
                </a:solidFill>
              </a:rPr>
              <a:t>Likelihood ở đây đo mức độ phù hợp của mô hình với dữ liệu quan sát, biểu thị khả năng dữ liệu xảy ra với các tham số hiện tại. Qua biểu đồ:</a:t>
            </a:r>
          </a:p>
        </p:txBody>
      </p:sp>
    </p:spTree>
    <p:extLst>
      <p:ext uri="{BB962C8B-B14F-4D97-AF65-F5344CB8AC3E}">
        <p14:creationId xmlns:p14="http://schemas.microsoft.com/office/powerpoint/2010/main" val="1004109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04</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Kết Luận</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220400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0"/>
          <p:cNvSpPr/>
          <p:nvPr/>
        </p:nvSpPr>
        <p:spPr>
          <a:xfrm>
            <a:off x="5019125" y="3037500"/>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5019125" y="1379625"/>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1593950" y="3037500"/>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a:off x="1593950" y="1379625"/>
            <a:ext cx="3249300" cy="1489800"/>
          </a:xfrm>
          <a:prstGeom prst="roundRect">
            <a:avLst>
              <a:gd name="adj" fmla="val 172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0"/>
          <p:cNvSpPr txBox="1">
            <a:spLocks noGrp="1"/>
          </p:cNvSpPr>
          <p:nvPr>
            <p:ph type="title" idx="15"/>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Table of contents</a:t>
            </a:r>
            <a:endParaRPr/>
          </a:p>
        </p:txBody>
      </p:sp>
      <p:sp>
        <p:nvSpPr>
          <p:cNvPr id="291" name="Google Shape;291;p30"/>
          <p:cNvSpPr txBox="1">
            <a:spLocks noGrp="1"/>
          </p:cNvSpPr>
          <p:nvPr>
            <p:ph type="subTitle" idx="2"/>
          </p:nvPr>
        </p:nvSpPr>
        <p:spPr>
          <a:xfrm>
            <a:off x="2804638" y="1688704"/>
            <a:ext cx="1984800" cy="417300"/>
          </a:xfrm>
          <a:prstGeom prst="rect">
            <a:avLst/>
          </a:prstGeom>
        </p:spPr>
        <p:txBody>
          <a:bodyPr spcFirstLastPara="1" wrap="square" lIns="91425" tIns="0" rIns="91425" bIns="0" anchor="ctr" anchorCtr="0">
            <a:noAutofit/>
          </a:bodyPr>
          <a:lstStyle/>
          <a:p>
            <a:pPr marL="0" lvl="0" indent="0" algn="l" rtl="0">
              <a:spcBef>
                <a:spcPts val="0"/>
              </a:spcBef>
              <a:spcAft>
                <a:spcPts val="1200"/>
              </a:spcAft>
              <a:buNone/>
            </a:pPr>
            <a:r>
              <a:rPr lang="en" dirty="0">
                <a:solidFill>
                  <a:schemeClr val="tx2"/>
                </a:solidFill>
              </a:rPr>
              <a:t>Giới thiệu pLSA</a:t>
            </a:r>
            <a:endParaRPr dirty="0">
              <a:solidFill>
                <a:schemeClr val="tx2"/>
              </a:solidFill>
            </a:endParaRPr>
          </a:p>
        </p:txBody>
      </p:sp>
      <p:sp>
        <p:nvSpPr>
          <p:cNvPr id="293" name="Google Shape;293;p30"/>
          <p:cNvSpPr txBox="1">
            <a:spLocks noGrp="1"/>
          </p:cNvSpPr>
          <p:nvPr>
            <p:ph type="subTitle" idx="4"/>
          </p:nvPr>
        </p:nvSpPr>
        <p:spPr>
          <a:xfrm>
            <a:off x="6210575" y="157485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bg2"/>
                </a:solidFill>
              </a:rPr>
              <a:t>Web &amp; UI</a:t>
            </a:r>
            <a:endParaRPr dirty="0">
              <a:solidFill>
                <a:schemeClr val="bg2"/>
              </a:solidFill>
            </a:endParaRPr>
          </a:p>
        </p:txBody>
      </p:sp>
      <p:sp>
        <p:nvSpPr>
          <p:cNvPr id="295" name="Google Shape;295;p30"/>
          <p:cNvSpPr txBox="1">
            <a:spLocks noGrp="1"/>
          </p:cNvSpPr>
          <p:nvPr>
            <p:ph type="subTitle" idx="6"/>
          </p:nvPr>
        </p:nvSpPr>
        <p:spPr>
          <a:xfrm>
            <a:off x="2785388" y="322500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bg2"/>
                </a:solidFill>
              </a:rPr>
              <a:t>Model </a:t>
            </a:r>
          </a:p>
          <a:p>
            <a:pPr marL="0" lvl="0" indent="0" algn="l" rtl="0">
              <a:spcBef>
                <a:spcPts val="0"/>
              </a:spcBef>
              <a:spcAft>
                <a:spcPts val="1200"/>
              </a:spcAft>
              <a:buNone/>
            </a:pPr>
            <a:r>
              <a:rPr lang="en" dirty="0">
                <a:solidFill>
                  <a:schemeClr val="bg2"/>
                </a:solidFill>
              </a:rPr>
              <a:t>&amp; </a:t>
            </a:r>
          </a:p>
          <a:p>
            <a:pPr marL="0" lvl="0" indent="0" algn="l" rtl="0">
              <a:spcBef>
                <a:spcPts val="0"/>
              </a:spcBef>
              <a:spcAft>
                <a:spcPts val="1200"/>
              </a:spcAft>
              <a:buNone/>
            </a:pPr>
            <a:r>
              <a:rPr lang="en" dirty="0">
                <a:solidFill>
                  <a:schemeClr val="bg2"/>
                </a:solidFill>
              </a:rPr>
              <a:t>Kết quả</a:t>
            </a:r>
            <a:endParaRPr dirty="0">
              <a:solidFill>
                <a:schemeClr val="bg2"/>
              </a:solidFill>
            </a:endParaRPr>
          </a:p>
        </p:txBody>
      </p:sp>
      <p:sp>
        <p:nvSpPr>
          <p:cNvPr id="297" name="Google Shape;297;p30"/>
          <p:cNvSpPr txBox="1">
            <a:spLocks noGrp="1"/>
          </p:cNvSpPr>
          <p:nvPr>
            <p:ph type="subTitle" idx="8"/>
          </p:nvPr>
        </p:nvSpPr>
        <p:spPr>
          <a:xfrm>
            <a:off x="6210575" y="3225000"/>
            <a:ext cx="1984800" cy="417300"/>
          </a:xfrm>
          <a:prstGeom prst="rect">
            <a:avLst/>
          </a:prstGeom>
        </p:spPr>
        <p:txBody>
          <a:bodyPr spcFirstLastPara="1" wrap="square" lIns="91425" tIns="0" rIns="91425" bIns="0" anchor="t" anchorCtr="0">
            <a:noAutofit/>
          </a:bodyPr>
          <a:lstStyle/>
          <a:p>
            <a:pPr marL="0" lvl="0" indent="0" algn="l" rtl="0">
              <a:spcBef>
                <a:spcPts val="0"/>
              </a:spcBef>
              <a:spcAft>
                <a:spcPts val="1200"/>
              </a:spcAft>
              <a:buNone/>
            </a:pPr>
            <a:r>
              <a:rPr lang="en" dirty="0">
                <a:solidFill>
                  <a:schemeClr val="tx2"/>
                </a:solidFill>
              </a:rPr>
              <a:t>Kết Luận</a:t>
            </a:r>
            <a:endParaRPr dirty="0">
              <a:solidFill>
                <a:schemeClr val="tx2"/>
              </a:solidFill>
            </a:endParaRPr>
          </a:p>
        </p:txBody>
      </p:sp>
      <p:sp>
        <p:nvSpPr>
          <p:cNvPr id="298" name="Google Shape;298;p30"/>
          <p:cNvSpPr txBox="1">
            <a:spLocks noGrp="1"/>
          </p:cNvSpPr>
          <p:nvPr>
            <p:ph type="title"/>
          </p:nvPr>
        </p:nvSpPr>
        <p:spPr>
          <a:xfrm>
            <a:off x="1666963" y="157485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01</a:t>
            </a:r>
          </a:p>
        </p:txBody>
      </p:sp>
      <p:sp>
        <p:nvSpPr>
          <p:cNvPr id="299" name="Google Shape;299;p30"/>
          <p:cNvSpPr txBox="1">
            <a:spLocks noGrp="1"/>
          </p:cNvSpPr>
          <p:nvPr>
            <p:ph type="title" idx="9"/>
          </p:nvPr>
        </p:nvSpPr>
        <p:spPr>
          <a:xfrm>
            <a:off x="5092175" y="157485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02</a:t>
            </a:r>
            <a:endParaRPr/>
          </a:p>
        </p:txBody>
      </p:sp>
      <p:sp>
        <p:nvSpPr>
          <p:cNvPr id="300" name="Google Shape;300;p30"/>
          <p:cNvSpPr txBox="1">
            <a:spLocks noGrp="1"/>
          </p:cNvSpPr>
          <p:nvPr>
            <p:ph type="title" idx="13"/>
          </p:nvPr>
        </p:nvSpPr>
        <p:spPr>
          <a:xfrm>
            <a:off x="1666963" y="322500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03</a:t>
            </a:r>
            <a:endParaRPr/>
          </a:p>
        </p:txBody>
      </p:sp>
      <p:sp>
        <p:nvSpPr>
          <p:cNvPr id="301" name="Google Shape;301;p30"/>
          <p:cNvSpPr txBox="1">
            <a:spLocks noGrp="1"/>
          </p:cNvSpPr>
          <p:nvPr>
            <p:ph type="title" idx="14"/>
          </p:nvPr>
        </p:nvSpPr>
        <p:spPr>
          <a:xfrm>
            <a:off x="5092175" y="3225000"/>
            <a:ext cx="961800" cy="509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04</a:t>
            </a:r>
            <a:endParaRPr/>
          </a:p>
        </p:txBody>
      </p:sp>
      <p:grpSp>
        <p:nvGrpSpPr>
          <p:cNvPr id="302" name="Google Shape;302;p30"/>
          <p:cNvGrpSpPr/>
          <p:nvPr/>
        </p:nvGrpSpPr>
        <p:grpSpPr>
          <a:xfrm>
            <a:off x="723837" y="552000"/>
            <a:ext cx="1218671" cy="1640915"/>
            <a:chOff x="723837" y="552000"/>
            <a:chExt cx="1218671" cy="1640915"/>
          </a:xfrm>
        </p:grpSpPr>
        <p:sp>
          <p:nvSpPr>
            <p:cNvPr id="303" name="Google Shape;303;p30"/>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308" name="Google Shape;308;p30"/>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310" name="Google Shape;310;p30"/>
            <p:cNvGrpSpPr/>
            <p:nvPr/>
          </p:nvGrpSpPr>
          <p:grpSpPr>
            <a:xfrm>
              <a:off x="729630" y="1968358"/>
              <a:ext cx="255615" cy="224557"/>
              <a:chOff x="6184139" y="1980808"/>
              <a:chExt cx="451696" cy="396814"/>
            </a:xfrm>
          </p:grpSpPr>
          <p:sp>
            <p:nvSpPr>
              <p:cNvPr id="311" name="Google Shape;311;p30"/>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30"/>
            <p:cNvGrpSpPr/>
            <p:nvPr/>
          </p:nvGrpSpPr>
          <p:grpSpPr>
            <a:xfrm>
              <a:off x="729630" y="975085"/>
              <a:ext cx="255615" cy="254967"/>
              <a:chOff x="6184139" y="1220827"/>
              <a:chExt cx="451696" cy="450552"/>
            </a:xfrm>
          </p:grpSpPr>
          <p:sp>
            <p:nvSpPr>
              <p:cNvPr id="314" name="Google Shape;314;p30"/>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30"/>
            <p:cNvGrpSpPr/>
            <p:nvPr/>
          </p:nvGrpSpPr>
          <p:grpSpPr>
            <a:xfrm>
              <a:off x="723837" y="1482615"/>
              <a:ext cx="267223" cy="233165"/>
              <a:chOff x="6908262" y="1240186"/>
              <a:chExt cx="472209" cy="412024"/>
            </a:xfrm>
          </p:grpSpPr>
          <p:sp>
            <p:nvSpPr>
              <p:cNvPr id="318" name="Google Shape;318;p30"/>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6" name="Google Shape;326;p30"/>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30"/>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grpSp>
        <p:nvGrpSpPr>
          <p:cNvPr id="328" name="Google Shape;328;p30"/>
          <p:cNvGrpSpPr/>
          <p:nvPr/>
        </p:nvGrpSpPr>
        <p:grpSpPr>
          <a:xfrm>
            <a:off x="1770356" y="2444030"/>
            <a:ext cx="240229" cy="233993"/>
            <a:chOff x="5548725" y="1996100"/>
            <a:chExt cx="275650" cy="269950"/>
          </a:xfrm>
        </p:grpSpPr>
        <p:sp>
          <p:nvSpPr>
            <p:cNvPr id="329" name="Google Shape;329;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30"/>
          <p:cNvSpPr txBox="1"/>
          <p:nvPr/>
        </p:nvSpPr>
        <p:spPr>
          <a:xfrm>
            <a:off x="2010575" y="248796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32" name="Google Shape;332;p30"/>
          <p:cNvGrpSpPr/>
          <p:nvPr/>
        </p:nvGrpSpPr>
        <p:grpSpPr>
          <a:xfrm>
            <a:off x="1770356" y="4090280"/>
            <a:ext cx="240229" cy="233993"/>
            <a:chOff x="5548725" y="1996100"/>
            <a:chExt cx="275650" cy="269950"/>
          </a:xfrm>
        </p:grpSpPr>
        <p:sp>
          <p:nvSpPr>
            <p:cNvPr id="333" name="Google Shape;333;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30"/>
          <p:cNvSpPr txBox="1"/>
          <p:nvPr/>
        </p:nvSpPr>
        <p:spPr>
          <a:xfrm>
            <a:off x="2010575" y="413421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36" name="Google Shape;336;p30"/>
          <p:cNvGrpSpPr/>
          <p:nvPr/>
        </p:nvGrpSpPr>
        <p:grpSpPr>
          <a:xfrm>
            <a:off x="5195568" y="2444030"/>
            <a:ext cx="240229" cy="233993"/>
            <a:chOff x="5548725" y="1996100"/>
            <a:chExt cx="275650" cy="269950"/>
          </a:xfrm>
        </p:grpSpPr>
        <p:sp>
          <p:nvSpPr>
            <p:cNvPr id="337" name="Google Shape;337;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0"/>
          <p:cNvSpPr txBox="1"/>
          <p:nvPr/>
        </p:nvSpPr>
        <p:spPr>
          <a:xfrm>
            <a:off x="5435788" y="248796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grpSp>
        <p:nvGrpSpPr>
          <p:cNvPr id="340" name="Google Shape;340;p30"/>
          <p:cNvGrpSpPr/>
          <p:nvPr/>
        </p:nvGrpSpPr>
        <p:grpSpPr>
          <a:xfrm>
            <a:off x="5195568" y="4090280"/>
            <a:ext cx="240229" cy="233993"/>
            <a:chOff x="5548725" y="1996100"/>
            <a:chExt cx="275650" cy="269950"/>
          </a:xfrm>
        </p:grpSpPr>
        <p:sp>
          <p:nvSpPr>
            <p:cNvPr id="341" name="Google Shape;341;p30"/>
            <p:cNvSpPr/>
            <p:nvPr/>
          </p:nvSpPr>
          <p:spPr>
            <a:xfrm>
              <a:off x="5548725" y="1996100"/>
              <a:ext cx="275650" cy="269950"/>
            </a:xfrm>
            <a:custGeom>
              <a:avLst/>
              <a:gdLst/>
              <a:ahLst/>
              <a:cxnLst/>
              <a:rect l="l" t="t" r="r" b="b"/>
              <a:pathLst>
                <a:path w="11026" h="10798" extrusionOk="0">
                  <a:moveTo>
                    <a:pt x="5503" y="1"/>
                  </a:moveTo>
                  <a:cubicBezTo>
                    <a:pt x="5435" y="1"/>
                    <a:pt x="5367" y="2"/>
                    <a:pt x="5298" y="4"/>
                  </a:cubicBezTo>
                  <a:cubicBezTo>
                    <a:pt x="2330" y="130"/>
                    <a:pt x="0" y="2639"/>
                    <a:pt x="126" y="5607"/>
                  </a:cubicBezTo>
                  <a:cubicBezTo>
                    <a:pt x="247" y="8521"/>
                    <a:pt x="2646" y="10798"/>
                    <a:pt x="5524" y="10798"/>
                  </a:cubicBezTo>
                  <a:cubicBezTo>
                    <a:pt x="5592" y="10798"/>
                    <a:pt x="5660" y="10796"/>
                    <a:pt x="5728" y="10794"/>
                  </a:cubicBezTo>
                  <a:cubicBezTo>
                    <a:pt x="8709" y="10670"/>
                    <a:pt x="11026" y="8159"/>
                    <a:pt x="10915" y="5191"/>
                  </a:cubicBezTo>
                  <a:cubicBezTo>
                    <a:pt x="10792" y="2279"/>
                    <a:pt x="8394" y="1"/>
                    <a:pt x="5503"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5652025" y="2075800"/>
              <a:ext cx="100250" cy="122700"/>
            </a:xfrm>
            <a:custGeom>
              <a:avLst/>
              <a:gdLst/>
              <a:ahLst/>
              <a:cxnLst/>
              <a:rect l="l" t="t" r="r" b="b"/>
              <a:pathLst>
                <a:path w="4010" h="4908" extrusionOk="0">
                  <a:moveTo>
                    <a:pt x="30" y="1"/>
                  </a:moveTo>
                  <a:cubicBezTo>
                    <a:pt x="16" y="1"/>
                    <a:pt x="1" y="14"/>
                    <a:pt x="1" y="34"/>
                  </a:cubicBezTo>
                  <a:lnTo>
                    <a:pt x="1" y="4874"/>
                  </a:lnTo>
                  <a:cubicBezTo>
                    <a:pt x="1" y="4895"/>
                    <a:pt x="16" y="4907"/>
                    <a:pt x="30" y="4907"/>
                  </a:cubicBezTo>
                  <a:cubicBezTo>
                    <a:pt x="35" y="4907"/>
                    <a:pt x="39" y="4906"/>
                    <a:pt x="43" y="4902"/>
                  </a:cubicBezTo>
                  <a:lnTo>
                    <a:pt x="3995" y="2475"/>
                  </a:lnTo>
                  <a:cubicBezTo>
                    <a:pt x="4009" y="2461"/>
                    <a:pt x="4009" y="2447"/>
                    <a:pt x="3995" y="2434"/>
                  </a:cubicBezTo>
                  <a:lnTo>
                    <a:pt x="43" y="6"/>
                  </a:lnTo>
                  <a:cubicBezTo>
                    <a:pt x="39" y="3"/>
                    <a:pt x="35" y="1"/>
                    <a:pt x="30" y="1"/>
                  </a:cubicBezTo>
                  <a:close/>
                </a:path>
              </a:pathLst>
            </a:custGeom>
            <a:solidFill>
              <a:srgbClr val="E8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30"/>
          <p:cNvSpPr txBox="1"/>
          <p:nvPr/>
        </p:nvSpPr>
        <p:spPr>
          <a:xfrm>
            <a:off x="5435788" y="4134213"/>
            <a:ext cx="5148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000">
                <a:solidFill>
                  <a:schemeClr val="accent1"/>
                </a:solidFill>
                <a:latin typeface="Metrophobic"/>
                <a:ea typeface="Metrophobic"/>
                <a:cs typeface="Metrophobic"/>
                <a:sym typeface="Metrophobic"/>
              </a:rPr>
              <a:t>3:15min</a:t>
            </a:r>
            <a:endParaRPr sz="1000">
              <a:solidFill>
                <a:schemeClr val="accent1"/>
              </a:solidFill>
              <a:latin typeface="Metrophobic"/>
              <a:ea typeface="Metrophobic"/>
              <a:cs typeface="Metrophobic"/>
              <a:sym typeface="Metrophob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Ưu</a:t>
            </a:r>
            <a:r>
              <a:rPr lang="en-US" dirty="0">
                <a:solidFill>
                  <a:schemeClr val="tx2"/>
                </a:solidFill>
              </a:rPr>
              <a:t> </a:t>
            </a:r>
            <a:r>
              <a:rPr lang="en-US" dirty="0" err="1">
                <a:solidFill>
                  <a:schemeClr val="tx2"/>
                </a:solidFill>
              </a:rPr>
              <a:t>Điểm</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6" name="TextBox 5">
            <a:extLst>
              <a:ext uri="{FF2B5EF4-FFF2-40B4-BE49-F238E27FC236}">
                <a16:creationId xmlns:a16="http://schemas.microsoft.com/office/drawing/2014/main" id="{9ED03E57-F4D6-6ABA-3C93-570B1262F67B}"/>
              </a:ext>
            </a:extLst>
          </p:cNvPr>
          <p:cNvSpPr txBox="1"/>
          <p:nvPr/>
        </p:nvSpPr>
        <p:spPr>
          <a:xfrm>
            <a:off x="1599281" y="1148456"/>
            <a:ext cx="6758009" cy="2889702"/>
          </a:xfrm>
          <a:prstGeom prst="rect">
            <a:avLst/>
          </a:prstGeom>
          <a:noFill/>
        </p:spPr>
        <p:txBody>
          <a:bodyPr wrap="square">
            <a:spAutoFit/>
          </a:bodyPr>
          <a:lstStyle/>
          <a:p>
            <a:pPr>
              <a:lnSpc>
                <a:spcPct val="150000"/>
              </a:lnSpc>
              <a:spcBef>
                <a:spcPts val="600"/>
              </a:spcBef>
              <a:spcAft>
                <a:spcPts val="600"/>
              </a:spcAft>
            </a:pPr>
            <a:r>
              <a:rPr lang="vi-VN" sz="1200" b="1" dirty="0">
                <a:solidFill>
                  <a:schemeClr val="bg2"/>
                </a:solidFill>
              </a:rPr>
              <a:t>Cá nhân hóa trải nghiệm:</a:t>
            </a:r>
            <a:r>
              <a:rPr lang="vi-VN" sz="1200" dirty="0">
                <a:solidFill>
                  <a:schemeClr val="bg2"/>
                </a:solidFill>
              </a:rPr>
              <a:t> </a:t>
            </a:r>
            <a:r>
              <a:rPr lang="vi-VN" sz="1200" dirty="0">
                <a:solidFill>
                  <a:schemeClr val="tx1"/>
                </a:solidFill>
              </a:rPr>
              <a:t>pLSA phân tích sở thích âm nhạc của người dùng, đề xuất bài hát và thể loại phù hợp.</a:t>
            </a:r>
            <a:endParaRPr lang="en-US" sz="1200" dirty="0">
              <a:solidFill>
                <a:schemeClr val="tx1"/>
              </a:solidFill>
            </a:endParaRPr>
          </a:p>
          <a:p>
            <a:pPr>
              <a:lnSpc>
                <a:spcPct val="150000"/>
              </a:lnSpc>
              <a:spcBef>
                <a:spcPts val="600"/>
              </a:spcBef>
              <a:spcAft>
                <a:spcPts val="600"/>
              </a:spcAft>
            </a:pPr>
            <a:endParaRPr lang="vi-VN" sz="1200" dirty="0">
              <a:solidFill>
                <a:schemeClr val="tx1"/>
              </a:solidFill>
            </a:endParaRPr>
          </a:p>
          <a:p>
            <a:pPr>
              <a:lnSpc>
                <a:spcPct val="150000"/>
              </a:lnSpc>
              <a:spcBef>
                <a:spcPts val="600"/>
              </a:spcBef>
              <a:spcAft>
                <a:spcPts val="600"/>
              </a:spcAft>
            </a:pPr>
            <a:r>
              <a:rPr lang="vi-VN" sz="1200" b="1" dirty="0">
                <a:solidFill>
                  <a:schemeClr val="bg2"/>
                </a:solidFill>
              </a:rPr>
              <a:t>Khám phá bài hát mới:</a:t>
            </a:r>
            <a:r>
              <a:rPr lang="vi-VN" sz="1200" dirty="0">
                <a:solidFill>
                  <a:schemeClr val="bg2"/>
                </a:solidFill>
              </a:rPr>
              <a:t> </a:t>
            </a:r>
            <a:r>
              <a:rPr lang="vi-VN" sz="1200" dirty="0">
                <a:solidFill>
                  <a:schemeClr val="tx1"/>
                </a:solidFill>
              </a:rPr>
              <a:t>Gợi ý bài hát mới dựa trên các chủ đề tiềm ẩn mà người dùng chưa nghe.</a:t>
            </a:r>
            <a:endParaRPr lang="en-US" sz="1200" dirty="0">
              <a:solidFill>
                <a:schemeClr val="tx1"/>
              </a:solidFill>
            </a:endParaRPr>
          </a:p>
          <a:p>
            <a:pPr>
              <a:lnSpc>
                <a:spcPct val="150000"/>
              </a:lnSpc>
              <a:spcBef>
                <a:spcPts val="600"/>
              </a:spcBef>
              <a:spcAft>
                <a:spcPts val="600"/>
              </a:spcAft>
            </a:pPr>
            <a:endParaRPr lang="vi-VN" sz="1200" dirty="0">
              <a:solidFill>
                <a:schemeClr val="tx1"/>
              </a:solidFill>
            </a:endParaRPr>
          </a:p>
          <a:p>
            <a:pPr>
              <a:lnSpc>
                <a:spcPct val="150000"/>
              </a:lnSpc>
              <a:spcBef>
                <a:spcPts val="600"/>
              </a:spcBef>
              <a:spcAft>
                <a:spcPts val="600"/>
              </a:spcAft>
            </a:pPr>
            <a:r>
              <a:rPr lang="vi-VN" sz="1200" b="1" dirty="0">
                <a:solidFill>
                  <a:schemeClr val="bg2"/>
                </a:solidFill>
              </a:rPr>
              <a:t>Khả năng mở rộng:</a:t>
            </a:r>
            <a:r>
              <a:rPr lang="vi-VN" sz="1200" dirty="0">
                <a:solidFill>
                  <a:schemeClr val="bg2"/>
                </a:solidFill>
              </a:rPr>
              <a:t> </a:t>
            </a:r>
            <a:r>
              <a:rPr lang="vi-VN" sz="1200" dirty="0">
                <a:solidFill>
                  <a:schemeClr val="tx1"/>
                </a:solidFill>
              </a:rPr>
              <a:t>Áp dụng cho nhiều dạng dữ liệu, không chỉ bài hát mà còn album, playlist, nghệ sĩ.</a:t>
            </a:r>
          </a:p>
        </p:txBody>
      </p:sp>
    </p:spTree>
    <p:extLst>
      <p:ext uri="{BB962C8B-B14F-4D97-AF65-F5344CB8AC3E}">
        <p14:creationId xmlns:p14="http://schemas.microsoft.com/office/powerpoint/2010/main" val="2039146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Nhược</a:t>
            </a:r>
            <a:r>
              <a:rPr lang="en-US" dirty="0">
                <a:solidFill>
                  <a:schemeClr val="tx2"/>
                </a:solidFill>
              </a:rPr>
              <a:t> </a:t>
            </a:r>
            <a:r>
              <a:rPr lang="en-US" dirty="0" err="1">
                <a:solidFill>
                  <a:schemeClr val="tx2"/>
                </a:solidFill>
              </a:rPr>
              <a:t>Điểm</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6" name="TextBox 5">
            <a:extLst>
              <a:ext uri="{FF2B5EF4-FFF2-40B4-BE49-F238E27FC236}">
                <a16:creationId xmlns:a16="http://schemas.microsoft.com/office/drawing/2014/main" id="{9ED03E57-F4D6-6ABA-3C93-570B1262F67B}"/>
              </a:ext>
            </a:extLst>
          </p:cNvPr>
          <p:cNvSpPr txBox="1"/>
          <p:nvPr/>
        </p:nvSpPr>
        <p:spPr>
          <a:xfrm>
            <a:off x="1635601" y="1155810"/>
            <a:ext cx="6758009" cy="2612703"/>
          </a:xfrm>
          <a:prstGeom prst="rect">
            <a:avLst/>
          </a:prstGeom>
          <a:noFill/>
        </p:spPr>
        <p:txBody>
          <a:bodyPr wrap="square">
            <a:spAutoFit/>
          </a:bodyPr>
          <a:lstStyle/>
          <a:p>
            <a:pPr>
              <a:lnSpc>
                <a:spcPct val="150000"/>
              </a:lnSpc>
              <a:spcBef>
                <a:spcPts val="600"/>
              </a:spcBef>
              <a:spcAft>
                <a:spcPts val="600"/>
              </a:spcAft>
            </a:pPr>
            <a:r>
              <a:rPr lang="en-US" sz="1200" b="1" dirty="0">
                <a:solidFill>
                  <a:schemeClr val="bg2"/>
                </a:solidFill>
              </a:rPr>
              <a:t>Dataset </a:t>
            </a:r>
            <a:r>
              <a:rPr lang="en-US" sz="1200" b="1" dirty="0" err="1">
                <a:solidFill>
                  <a:schemeClr val="bg2"/>
                </a:solidFill>
              </a:rPr>
              <a:t>nhỏ</a:t>
            </a:r>
            <a:r>
              <a:rPr lang="en-US" sz="1200" b="1" dirty="0">
                <a:solidFill>
                  <a:schemeClr val="bg2"/>
                </a:solidFill>
              </a:rPr>
              <a:t>: </a:t>
            </a:r>
            <a:r>
              <a:rPr lang="en-US" sz="1200" b="1" dirty="0" err="1">
                <a:solidFill>
                  <a:schemeClr val="tx1"/>
                </a:solidFill>
              </a:rPr>
              <a:t>Có</a:t>
            </a:r>
            <a:r>
              <a:rPr lang="en-US" sz="1200" b="1" dirty="0">
                <a:solidFill>
                  <a:schemeClr val="tx1"/>
                </a:solidFill>
              </a:rPr>
              <a:t> </a:t>
            </a:r>
            <a:r>
              <a:rPr lang="en-US" sz="1200" b="1" dirty="0" err="1">
                <a:solidFill>
                  <a:schemeClr val="tx1"/>
                </a:solidFill>
              </a:rPr>
              <a:t>thể</a:t>
            </a:r>
            <a:r>
              <a:rPr lang="en-US" sz="1200" b="1" dirty="0">
                <a:solidFill>
                  <a:schemeClr val="tx1"/>
                </a:solidFill>
              </a:rPr>
              <a:t> </a:t>
            </a:r>
            <a:r>
              <a:rPr lang="en-US" sz="1200" b="1" dirty="0" err="1">
                <a:solidFill>
                  <a:schemeClr val="tx1"/>
                </a:solidFill>
              </a:rPr>
              <a:t>tìm</a:t>
            </a:r>
            <a:r>
              <a:rPr lang="en-US" sz="1200" b="1" dirty="0">
                <a:solidFill>
                  <a:schemeClr val="tx1"/>
                </a:solidFill>
              </a:rPr>
              <a:t> </a:t>
            </a:r>
            <a:r>
              <a:rPr lang="en-US" sz="1200" b="1" dirty="0" err="1">
                <a:solidFill>
                  <a:schemeClr val="tx1"/>
                </a:solidFill>
              </a:rPr>
              <a:t>tìm</a:t>
            </a:r>
            <a:r>
              <a:rPr lang="en-US" sz="1200" b="1" dirty="0">
                <a:solidFill>
                  <a:schemeClr val="tx1"/>
                </a:solidFill>
              </a:rPr>
              <a:t> </a:t>
            </a:r>
            <a:r>
              <a:rPr lang="en-US" sz="1200" b="1" dirty="0" err="1">
                <a:solidFill>
                  <a:schemeClr val="tx1"/>
                </a:solidFill>
              </a:rPr>
              <a:t>được</a:t>
            </a:r>
            <a:r>
              <a:rPr lang="en-US" sz="1200" b="1" dirty="0">
                <a:solidFill>
                  <a:schemeClr val="tx1"/>
                </a:solidFill>
              </a:rPr>
              <a:t> </a:t>
            </a:r>
            <a:r>
              <a:rPr lang="en-US" sz="1200" b="1" dirty="0" err="1">
                <a:solidFill>
                  <a:schemeClr val="tx1"/>
                </a:solidFill>
              </a:rPr>
              <a:t>nhiều</a:t>
            </a:r>
            <a:r>
              <a:rPr lang="en-US" sz="1200" b="1" dirty="0">
                <a:solidFill>
                  <a:schemeClr val="tx1"/>
                </a:solidFill>
              </a:rPr>
              <a:t> </a:t>
            </a:r>
            <a:r>
              <a:rPr lang="en-US" sz="1200" b="1" dirty="0" err="1">
                <a:solidFill>
                  <a:schemeClr val="tx1"/>
                </a:solidFill>
              </a:rPr>
              <a:t>chủ</a:t>
            </a:r>
            <a:r>
              <a:rPr lang="en-US" sz="1200" b="1" dirty="0">
                <a:solidFill>
                  <a:schemeClr val="tx1"/>
                </a:solidFill>
              </a:rPr>
              <a:t> </a:t>
            </a:r>
            <a:r>
              <a:rPr lang="en-US" sz="1200" b="1" dirty="0" err="1">
                <a:solidFill>
                  <a:schemeClr val="tx1"/>
                </a:solidFill>
              </a:rPr>
              <a:t>đề</a:t>
            </a:r>
            <a:r>
              <a:rPr lang="en-US" sz="1200" b="1" dirty="0">
                <a:solidFill>
                  <a:schemeClr val="tx1"/>
                </a:solidFill>
              </a:rPr>
              <a:t> </a:t>
            </a:r>
            <a:r>
              <a:rPr lang="en-US" sz="1200" b="1" dirty="0" err="1">
                <a:solidFill>
                  <a:schemeClr val="tx1"/>
                </a:solidFill>
              </a:rPr>
              <a:t>hoặc</a:t>
            </a:r>
            <a:r>
              <a:rPr lang="en-US" sz="1200" b="1" dirty="0">
                <a:solidFill>
                  <a:schemeClr val="tx1"/>
                </a:solidFill>
              </a:rPr>
              <a:t> </a:t>
            </a:r>
            <a:r>
              <a:rPr lang="en-US" sz="1200" b="1" dirty="0" err="1">
                <a:solidFill>
                  <a:schemeClr val="tx1"/>
                </a:solidFill>
              </a:rPr>
              <a:t>các</a:t>
            </a:r>
            <a:r>
              <a:rPr lang="en-US" sz="1200" b="1" dirty="0">
                <a:solidFill>
                  <a:schemeClr val="tx1"/>
                </a:solidFill>
              </a:rPr>
              <a:t> </a:t>
            </a:r>
            <a:r>
              <a:rPr lang="en-US" sz="1200" b="1" dirty="0" err="1">
                <a:solidFill>
                  <a:schemeClr val="tx1"/>
                </a:solidFill>
              </a:rPr>
              <a:t>chủ</a:t>
            </a:r>
            <a:r>
              <a:rPr lang="en-US" sz="1200" b="1" dirty="0">
                <a:solidFill>
                  <a:schemeClr val="tx1"/>
                </a:solidFill>
              </a:rPr>
              <a:t> </a:t>
            </a:r>
            <a:r>
              <a:rPr lang="en-US" sz="1200" b="1" dirty="0" err="1">
                <a:solidFill>
                  <a:schemeClr val="tx1"/>
                </a:solidFill>
              </a:rPr>
              <a:t>đề</a:t>
            </a:r>
            <a:r>
              <a:rPr lang="en-US" sz="1200" b="1" dirty="0">
                <a:solidFill>
                  <a:schemeClr val="tx1"/>
                </a:solidFill>
              </a:rPr>
              <a:t> </a:t>
            </a:r>
            <a:r>
              <a:rPr lang="en-US" sz="1200" b="1" dirty="0" err="1">
                <a:solidFill>
                  <a:schemeClr val="tx1"/>
                </a:solidFill>
              </a:rPr>
              <a:t>đặt</a:t>
            </a:r>
            <a:r>
              <a:rPr lang="en-US" sz="1200" b="1" dirty="0">
                <a:solidFill>
                  <a:schemeClr val="tx1"/>
                </a:solidFill>
              </a:rPr>
              <a:t> </a:t>
            </a:r>
            <a:r>
              <a:rPr lang="en-US" sz="1200" b="1" dirty="0" err="1">
                <a:solidFill>
                  <a:schemeClr val="tx1"/>
                </a:solidFill>
              </a:rPr>
              <a:t>biệt</a:t>
            </a:r>
            <a:r>
              <a:rPr lang="en-US" sz="1200" b="1" dirty="0">
                <a:solidFill>
                  <a:schemeClr val="tx1"/>
                </a:solidFill>
              </a:rPr>
              <a:t> </a:t>
            </a:r>
            <a:r>
              <a:rPr lang="en-US" sz="1200" b="1" dirty="0" err="1">
                <a:solidFill>
                  <a:schemeClr val="tx1"/>
                </a:solidFill>
              </a:rPr>
              <a:t>hơn</a:t>
            </a:r>
            <a:endParaRPr lang="en-US" sz="1200" b="1" dirty="0">
              <a:solidFill>
                <a:schemeClr val="tx1"/>
              </a:solidFill>
            </a:endParaRPr>
          </a:p>
          <a:p>
            <a:pPr>
              <a:lnSpc>
                <a:spcPct val="150000"/>
              </a:lnSpc>
              <a:spcBef>
                <a:spcPts val="600"/>
              </a:spcBef>
              <a:spcAft>
                <a:spcPts val="600"/>
              </a:spcAft>
            </a:pPr>
            <a:endParaRPr lang="en-US" sz="1200" b="1" dirty="0">
              <a:solidFill>
                <a:schemeClr val="tx1"/>
              </a:solidFill>
            </a:endParaRPr>
          </a:p>
          <a:p>
            <a:pPr>
              <a:lnSpc>
                <a:spcPct val="150000"/>
              </a:lnSpc>
              <a:spcBef>
                <a:spcPts val="600"/>
              </a:spcBef>
              <a:spcAft>
                <a:spcPts val="600"/>
              </a:spcAft>
            </a:pPr>
            <a:r>
              <a:rPr lang="vi-VN" sz="1200" b="1" dirty="0">
                <a:solidFill>
                  <a:schemeClr val="bg2"/>
                </a:solidFill>
              </a:rPr>
              <a:t>Thiếu cá nhân hóa sâu: </a:t>
            </a:r>
            <a:r>
              <a:rPr lang="vi-VN" sz="1200" b="1" dirty="0">
                <a:solidFill>
                  <a:schemeClr val="tx1"/>
                </a:solidFill>
              </a:rPr>
              <a:t>Chưa phân tích ngữ cảnh hay cảm xúc, dẫn đến đề xuất không hoàn toàn phù hợp.</a:t>
            </a:r>
            <a:endParaRPr lang="en-US" sz="1200" b="1" dirty="0">
              <a:solidFill>
                <a:schemeClr val="tx1"/>
              </a:solidFill>
            </a:endParaRPr>
          </a:p>
          <a:p>
            <a:pPr>
              <a:lnSpc>
                <a:spcPct val="150000"/>
              </a:lnSpc>
              <a:spcBef>
                <a:spcPts val="600"/>
              </a:spcBef>
              <a:spcAft>
                <a:spcPts val="600"/>
              </a:spcAft>
            </a:pPr>
            <a:endParaRPr lang="en-US" sz="1200" b="1" dirty="0">
              <a:solidFill>
                <a:schemeClr val="tx1"/>
              </a:solidFill>
            </a:endParaRPr>
          </a:p>
          <a:p>
            <a:pPr>
              <a:lnSpc>
                <a:spcPct val="150000"/>
              </a:lnSpc>
              <a:spcBef>
                <a:spcPts val="600"/>
              </a:spcBef>
              <a:spcAft>
                <a:spcPts val="600"/>
              </a:spcAft>
            </a:pPr>
            <a:r>
              <a:rPr lang="en-US" sz="1200" b="1" dirty="0" err="1">
                <a:solidFill>
                  <a:schemeClr val="bg2"/>
                </a:solidFill>
              </a:rPr>
              <a:t>Thiếu</a:t>
            </a:r>
            <a:r>
              <a:rPr lang="en-US" sz="1200" b="1" dirty="0">
                <a:solidFill>
                  <a:schemeClr val="bg2"/>
                </a:solidFill>
              </a:rPr>
              <a:t> </a:t>
            </a:r>
            <a:r>
              <a:rPr lang="en-US" sz="1200" b="1" dirty="0" err="1">
                <a:solidFill>
                  <a:schemeClr val="bg2"/>
                </a:solidFill>
              </a:rPr>
              <a:t>chức</a:t>
            </a:r>
            <a:r>
              <a:rPr lang="en-US" sz="1200" b="1" dirty="0">
                <a:solidFill>
                  <a:schemeClr val="bg2"/>
                </a:solidFill>
              </a:rPr>
              <a:t> </a:t>
            </a:r>
            <a:r>
              <a:rPr lang="en-US" sz="1200" b="1" dirty="0" err="1">
                <a:solidFill>
                  <a:schemeClr val="bg2"/>
                </a:solidFill>
              </a:rPr>
              <a:t>năng</a:t>
            </a:r>
            <a:r>
              <a:rPr lang="en-US" sz="1200" b="1" dirty="0">
                <a:solidFill>
                  <a:schemeClr val="bg2"/>
                </a:solidFill>
              </a:rPr>
              <a:t> </a:t>
            </a:r>
            <a:r>
              <a:rPr lang="en-US" sz="1200" b="1" dirty="0" err="1">
                <a:solidFill>
                  <a:schemeClr val="bg2"/>
                </a:solidFill>
              </a:rPr>
              <a:t>và</a:t>
            </a:r>
            <a:r>
              <a:rPr lang="en-US" sz="1200" b="1" dirty="0">
                <a:solidFill>
                  <a:schemeClr val="bg2"/>
                </a:solidFill>
              </a:rPr>
              <a:t> Giao </a:t>
            </a:r>
            <a:r>
              <a:rPr lang="en-US" sz="1200" b="1" dirty="0" err="1">
                <a:solidFill>
                  <a:schemeClr val="bg2"/>
                </a:solidFill>
              </a:rPr>
              <a:t>diện</a:t>
            </a:r>
            <a:r>
              <a:rPr lang="en-US" sz="1200" b="1" dirty="0">
                <a:solidFill>
                  <a:schemeClr val="bg2"/>
                </a:solidFill>
              </a:rPr>
              <a:t> </a:t>
            </a:r>
            <a:r>
              <a:rPr lang="en-US" sz="1200" b="1" dirty="0" err="1">
                <a:solidFill>
                  <a:schemeClr val="bg2"/>
                </a:solidFill>
              </a:rPr>
              <a:t>chưa</a:t>
            </a:r>
            <a:r>
              <a:rPr lang="en-US" sz="1200" b="1" dirty="0">
                <a:solidFill>
                  <a:schemeClr val="bg2"/>
                </a:solidFill>
              </a:rPr>
              <a:t> </a:t>
            </a:r>
            <a:r>
              <a:rPr lang="en-US" sz="1200" b="1" dirty="0" err="1">
                <a:solidFill>
                  <a:schemeClr val="bg2"/>
                </a:solidFill>
              </a:rPr>
              <a:t>hoàn</a:t>
            </a:r>
            <a:r>
              <a:rPr lang="en-US" sz="1200" b="1" dirty="0">
                <a:solidFill>
                  <a:schemeClr val="bg2"/>
                </a:solidFill>
              </a:rPr>
              <a:t> </a:t>
            </a:r>
            <a:r>
              <a:rPr lang="en-US" sz="1200" b="1" dirty="0" err="1">
                <a:solidFill>
                  <a:schemeClr val="bg2"/>
                </a:solidFill>
              </a:rPr>
              <a:t>thành</a:t>
            </a:r>
            <a:r>
              <a:rPr lang="en-US" sz="1200" b="1" dirty="0">
                <a:solidFill>
                  <a:schemeClr val="bg2"/>
                </a:solidFill>
              </a:rPr>
              <a:t>: </a:t>
            </a:r>
            <a:r>
              <a:rPr lang="en-US" sz="1200" b="1" dirty="0" err="1">
                <a:solidFill>
                  <a:schemeClr val="tx1"/>
                </a:solidFill>
              </a:rPr>
              <a:t>Vì</a:t>
            </a:r>
            <a:r>
              <a:rPr lang="en-US" sz="1200" b="1" dirty="0">
                <a:solidFill>
                  <a:schemeClr val="tx1"/>
                </a:solidFill>
              </a:rPr>
              <a:t> </a:t>
            </a:r>
            <a:r>
              <a:rPr lang="en-US" sz="1200" b="1" dirty="0" err="1">
                <a:solidFill>
                  <a:schemeClr val="tx1"/>
                </a:solidFill>
              </a:rPr>
              <a:t>thời</a:t>
            </a:r>
            <a:r>
              <a:rPr lang="en-US" sz="1200" b="1" dirty="0">
                <a:solidFill>
                  <a:schemeClr val="tx1"/>
                </a:solidFill>
              </a:rPr>
              <a:t> </a:t>
            </a:r>
            <a:r>
              <a:rPr lang="en-US" sz="1200" b="1" dirty="0" err="1">
                <a:solidFill>
                  <a:schemeClr val="tx1"/>
                </a:solidFill>
              </a:rPr>
              <a:t>gian</a:t>
            </a:r>
            <a:r>
              <a:rPr lang="en-US" sz="1200" b="1" dirty="0">
                <a:solidFill>
                  <a:schemeClr val="tx1"/>
                </a:solidFill>
              </a:rPr>
              <a:t> </a:t>
            </a:r>
            <a:r>
              <a:rPr lang="en-US" sz="1200" b="1" dirty="0" err="1">
                <a:solidFill>
                  <a:schemeClr val="tx1"/>
                </a:solidFill>
              </a:rPr>
              <a:t>ít</a:t>
            </a:r>
            <a:r>
              <a:rPr lang="en-US" sz="1200" b="1" dirty="0">
                <a:solidFill>
                  <a:schemeClr val="tx1"/>
                </a:solidFill>
              </a:rPr>
              <a:t> </a:t>
            </a:r>
            <a:r>
              <a:rPr lang="en-US" sz="1200" b="1" dirty="0" err="1">
                <a:solidFill>
                  <a:schemeClr val="tx1"/>
                </a:solidFill>
              </a:rPr>
              <a:t>nên</a:t>
            </a:r>
            <a:r>
              <a:rPr lang="en-US" sz="1200" b="1" dirty="0">
                <a:solidFill>
                  <a:schemeClr val="tx1"/>
                </a:solidFill>
              </a:rPr>
              <a:t> </a:t>
            </a:r>
            <a:r>
              <a:rPr lang="en-US" sz="1200" b="1" dirty="0" err="1">
                <a:solidFill>
                  <a:schemeClr val="tx1"/>
                </a:solidFill>
              </a:rPr>
              <a:t>phần</a:t>
            </a:r>
            <a:r>
              <a:rPr lang="en-US" sz="1200" b="1" dirty="0">
                <a:solidFill>
                  <a:schemeClr val="tx1"/>
                </a:solidFill>
              </a:rPr>
              <a:t> </a:t>
            </a:r>
            <a:r>
              <a:rPr lang="en-US" sz="1200" b="1" dirty="0" err="1">
                <a:solidFill>
                  <a:schemeClr val="tx1"/>
                </a:solidFill>
              </a:rPr>
              <a:t>lớn</a:t>
            </a:r>
            <a:r>
              <a:rPr lang="en-US" sz="1200" b="1" dirty="0">
                <a:solidFill>
                  <a:schemeClr val="tx1"/>
                </a:solidFill>
              </a:rPr>
              <a:t> </a:t>
            </a:r>
            <a:r>
              <a:rPr lang="en-US" sz="1200" b="1" dirty="0" err="1">
                <a:solidFill>
                  <a:schemeClr val="tx1"/>
                </a:solidFill>
              </a:rPr>
              <a:t>việc</a:t>
            </a:r>
            <a:r>
              <a:rPr lang="en-US" sz="1200" b="1" dirty="0">
                <a:solidFill>
                  <a:schemeClr val="tx1"/>
                </a:solidFill>
              </a:rPr>
              <a:t> </a:t>
            </a:r>
            <a:r>
              <a:rPr lang="en-US" sz="1200" b="1" dirty="0" err="1">
                <a:solidFill>
                  <a:schemeClr val="tx1"/>
                </a:solidFill>
              </a:rPr>
              <a:t>tập</a:t>
            </a:r>
            <a:r>
              <a:rPr lang="en-US" sz="1200" b="1" dirty="0">
                <a:solidFill>
                  <a:schemeClr val="tx1"/>
                </a:solidFill>
              </a:rPr>
              <a:t> </a:t>
            </a:r>
            <a:r>
              <a:rPr lang="en-US" sz="1200" b="1" dirty="0" err="1">
                <a:solidFill>
                  <a:schemeClr val="tx1"/>
                </a:solidFill>
              </a:rPr>
              <a:t>trung</a:t>
            </a:r>
            <a:r>
              <a:rPr lang="en-US" sz="1200" b="1" dirty="0">
                <a:solidFill>
                  <a:schemeClr val="tx1"/>
                </a:solidFill>
              </a:rPr>
              <a:t> </a:t>
            </a:r>
            <a:r>
              <a:rPr lang="en-US" sz="1200" b="1" dirty="0" err="1">
                <a:solidFill>
                  <a:schemeClr val="tx1"/>
                </a:solidFill>
              </a:rPr>
              <a:t>vào</a:t>
            </a:r>
            <a:r>
              <a:rPr lang="en-US" sz="1200" b="1" dirty="0">
                <a:solidFill>
                  <a:schemeClr val="tx1"/>
                </a:solidFill>
              </a:rPr>
              <a:t> </a:t>
            </a:r>
            <a:r>
              <a:rPr lang="en-US" sz="1200" b="1" dirty="0" err="1">
                <a:solidFill>
                  <a:schemeClr val="tx1"/>
                </a:solidFill>
              </a:rPr>
              <a:t>các</a:t>
            </a:r>
            <a:r>
              <a:rPr lang="en-US" sz="1200" b="1" dirty="0">
                <a:solidFill>
                  <a:schemeClr val="tx1"/>
                </a:solidFill>
              </a:rPr>
              <a:t> </a:t>
            </a:r>
            <a:r>
              <a:rPr lang="en-US" sz="1200" b="1" dirty="0" err="1">
                <a:solidFill>
                  <a:schemeClr val="tx1"/>
                </a:solidFill>
              </a:rPr>
              <a:t>phần</a:t>
            </a:r>
            <a:r>
              <a:rPr lang="en-US" sz="1200" b="1" dirty="0">
                <a:solidFill>
                  <a:schemeClr val="tx1"/>
                </a:solidFill>
              </a:rPr>
              <a:t> </a:t>
            </a:r>
            <a:r>
              <a:rPr lang="en-US" sz="1200" b="1" dirty="0" err="1">
                <a:solidFill>
                  <a:schemeClr val="tx1"/>
                </a:solidFill>
              </a:rPr>
              <a:t>cốt</a:t>
            </a:r>
            <a:r>
              <a:rPr lang="en-US" sz="1200" b="1" dirty="0">
                <a:solidFill>
                  <a:schemeClr val="tx1"/>
                </a:solidFill>
              </a:rPr>
              <a:t> </a:t>
            </a:r>
            <a:r>
              <a:rPr lang="en-US" sz="1200" b="1" dirty="0" err="1">
                <a:solidFill>
                  <a:schemeClr val="tx1"/>
                </a:solidFill>
              </a:rPr>
              <a:t>lõi</a:t>
            </a:r>
            <a:endParaRPr lang="vi-VN" sz="1200" b="1" dirty="0">
              <a:solidFill>
                <a:schemeClr val="tx1"/>
              </a:solidFill>
            </a:endParaRPr>
          </a:p>
        </p:txBody>
      </p:sp>
    </p:spTree>
    <p:extLst>
      <p:ext uri="{BB962C8B-B14F-4D97-AF65-F5344CB8AC3E}">
        <p14:creationId xmlns:p14="http://schemas.microsoft.com/office/powerpoint/2010/main" val="2666358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Hướng</a:t>
            </a:r>
            <a:r>
              <a:rPr lang="en-US" dirty="0">
                <a:solidFill>
                  <a:schemeClr val="tx2"/>
                </a:solidFill>
              </a:rPr>
              <a:t> </a:t>
            </a:r>
            <a:r>
              <a:rPr lang="en-US" dirty="0" err="1">
                <a:solidFill>
                  <a:schemeClr val="tx2"/>
                </a:solidFill>
              </a:rPr>
              <a:t>Phát</a:t>
            </a:r>
            <a:r>
              <a:rPr lang="en-US" dirty="0">
                <a:solidFill>
                  <a:schemeClr val="tx2"/>
                </a:solidFill>
              </a:rPr>
              <a:t> </a:t>
            </a:r>
            <a:r>
              <a:rPr lang="en-US" dirty="0" err="1">
                <a:solidFill>
                  <a:schemeClr val="tx2"/>
                </a:solidFill>
              </a:rPr>
              <a:t>Triển</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6" name="TextBox 5">
            <a:extLst>
              <a:ext uri="{FF2B5EF4-FFF2-40B4-BE49-F238E27FC236}">
                <a16:creationId xmlns:a16="http://schemas.microsoft.com/office/drawing/2014/main" id="{9ED03E57-F4D6-6ABA-3C93-570B1262F67B}"/>
              </a:ext>
            </a:extLst>
          </p:cNvPr>
          <p:cNvSpPr txBox="1"/>
          <p:nvPr/>
        </p:nvSpPr>
        <p:spPr>
          <a:xfrm>
            <a:off x="1635601" y="1650538"/>
            <a:ext cx="6758009" cy="1473930"/>
          </a:xfrm>
          <a:prstGeom prst="rect">
            <a:avLst/>
          </a:prstGeom>
          <a:noFill/>
        </p:spPr>
        <p:txBody>
          <a:bodyPr wrap="square">
            <a:spAutoFit/>
          </a:bodyPr>
          <a:lstStyle/>
          <a:p>
            <a:pPr>
              <a:lnSpc>
                <a:spcPct val="150000"/>
              </a:lnSpc>
              <a:spcBef>
                <a:spcPts val="600"/>
              </a:spcBef>
              <a:spcAft>
                <a:spcPts val="600"/>
              </a:spcAft>
            </a:pPr>
            <a:r>
              <a:rPr lang="en-US" sz="1200" b="1" dirty="0">
                <a:solidFill>
                  <a:schemeClr val="bg2"/>
                </a:solidFill>
              </a:rPr>
              <a:t>Hoàn </a:t>
            </a:r>
            <a:r>
              <a:rPr lang="en-US" sz="1200" b="1" dirty="0" err="1">
                <a:solidFill>
                  <a:schemeClr val="bg2"/>
                </a:solidFill>
              </a:rPr>
              <a:t>thiện</a:t>
            </a:r>
            <a:r>
              <a:rPr lang="en-US" sz="1200" b="1" dirty="0">
                <a:solidFill>
                  <a:schemeClr val="bg2"/>
                </a:solidFill>
              </a:rPr>
              <a:t> </a:t>
            </a:r>
            <a:r>
              <a:rPr lang="en-US" sz="1200" b="1" dirty="0" err="1">
                <a:solidFill>
                  <a:schemeClr val="bg2"/>
                </a:solidFill>
              </a:rPr>
              <a:t>giao</a:t>
            </a:r>
            <a:r>
              <a:rPr lang="en-US" sz="1200" b="1" dirty="0">
                <a:solidFill>
                  <a:schemeClr val="bg2"/>
                </a:solidFill>
              </a:rPr>
              <a:t> </a:t>
            </a:r>
            <a:r>
              <a:rPr lang="en-US" sz="1200" b="1" dirty="0" err="1">
                <a:solidFill>
                  <a:schemeClr val="bg2"/>
                </a:solidFill>
              </a:rPr>
              <a:t>diện</a:t>
            </a:r>
            <a:r>
              <a:rPr lang="en-US" sz="1200" b="1" dirty="0">
                <a:solidFill>
                  <a:schemeClr val="bg2"/>
                </a:solidFill>
              </a:rPr>
              <a:t> </a:t>
            </a:r>
            <a:r>
              <a:rPr lang="en-US" sz="1200" b="1" dirty="0" err="1">
                <a:solidFill>
                  <a:schemeClr val="bg2"/>
                </a:solidFill>
              </a:rPr>
              <a:t>và</a:t>
            </a:r>
            <a:r>
              <a:rPr lang="en-US" sz="1200" b="1" dirty="0">
                <a:solidFill>
                  <a:schemeClr val="bg2"/>
                </a:solidFill>
              </a:rPr>
              <a:t> </a:t>
            </a:r>
            <a:r>
              <a:rPr lang="en-US" sz="1200" b="1" dirty="0" err="1">
                <a:solidFill>
                  <a:schemeClr val="bg2"/>
                </a:solidFill>
              </a:rPr>
              <a:t>chức</a:t>
            </a:r>
            <a:r>
              <a:rPr lang="en-US" sz="1200" b="1" dirty="0">
                <a:solidFill>
                  <a:schemeClr val="bg2"/>
                </a:solidFill>
              </a:rPr>
              <a:t> </a:t>
            </a:r>
            <a:r>
              <a:rPr lang="en-US" sz="1200" b="1" dirty="0" err="1">
                <a:solidFill>
                  <a:schemeClr val="bg2"/>
                </a:solidFill>
              </a:rPr>
              <a:t>năng</a:t>
            </a:r>
            <a:r>
              <a:rPr lang="en-US" sz="1200" b="1" dirty="0">
                <a:solidFill>
                  <a:schemeClr val="bg2"/>
                </a:solidFill>
              </a:rPr>
              <a:t>: </a:t>
            </a:r>
            <a:r>
              <a:rPr lang="en-US" sz="1200" b="1" dirty="0" err="1">
                <a:solidFill>
                  <a:schemeClr val="tx1"/>
                </a:solidFill>
              </a:rPr>
              <a:t>thêm</a:t>
            </a:r>
            <a:r>
              <a:rPr lang="en-US" sz="1200" b="1" dirty="0">
                <a:solidFill>
                  <a:schemeClr val="tx1"/>
                </a:solidFill>
              </a:rPr>
              <a:t> </a:t>
            </a:r>
            <a:r>
              <a:rPr lang="en-US" sz="1200" b="1" dirty="0" err="1">
                <a:solidFill>
                  <a:schemeClr val="tx1"/>
                </a:solidFill>
              </a:rPr>
              <a:t>các</a:t>
            </a:r>
            <a:r>
              <a:rPr lang="en-US" sz="1200" b="1" dirty="0">
                <a:solidFill>
                  <a:schemeClr val="tx1"/>
                </a:solidFill>
              </a:rPr>
              <a:t> </a:t>
            </a:r>
            <a:r>
              <a:rPr lang="en-US" sz="1200" b="1" dirty="0" err="1">
                <a:solidFill>
                  <a:schemeClr val="tx1"/>
                </a:solidFill>
              </a:rPr>
              <a:t>chức</a:t>
            </a:r>
            <a:r>
              <a:rPr lang="en-US" sz="1200" b="1" dirty="0">
                <a:solidFill>
                  <a:schemeClr val="tx1"/>
                </a:solidFill>
              </a:rPr>
              <a:t> </a:t>
            </a:r>
            <a:r>
              <a:rPr lang="en-US" sz="1200" b="1" dirty="0" err="1">
                <a:solidFill>
                  <a:schemeClr val="tx1"/>
                </a:solidFill>
              </a:rPr>
              <a:t>năng</a:t>
            </a:r>
            <a:r>
              <a:rPr lang="en-US" sz="1200" b="1" dirty="0">
                <a:solidFill>
                  <a:schemeClr val="tx1"/>
                </a:solidFill>
              </a:rPr>
              <a:t> </a:t>
            </a:r>
            <a:r>
              <a:rPr lang="en-US" sz="1200" b="1" dirty="0" err="1">
                <a:solidFill>
                  <a:schemeClr val="tx1"/>
                </a:solidFill>
              </a:rPr>
              <a:t>cần</a:t>
            </a:r>
            <a:r>
              <a:rPr lang="en-US" sz="1200" b="1" dirty="0">
                <a:solidFill>
                  <a:schemeClr val="tx1"/>
                </a:solidFill>
              </a:rPr>
              <a:t> </a:t>
            </a:r>
            <a:r>
              <a:rPr lang="en-US" sz="1200" b="1" dirty="0" err="1">
                <a:solidFill>
                  <a:schemeClr val="tx1"/>
                </a:solidFill>
              </a:rPr>
              <a:t>thiết</a:t>
            </a:r>
            <a:r>
              <a:rPr lang="en-US" sz="1200" b="1" dirty="0">
                <a:solidFill>
                  <a:schemeClr val="tx1"/>
                </a:solidFill>
              </a:rPr>
              <a:t> </a:t>
            </a:r>
            <a:r>
              <a:rPr lang="en-US" sz="1200" b="1" dirty="0" err="1">
                <a:solidFill>
                  <a:schemeClr val="tx1"/>
                </a:solidFill>
              </a:rPr>
              <a:t>và</a:t>
            </a:r>
            <a:r>
              <a:rPr lang="en-US" sz="1200" b="1" dirty="0">
                <a:solidFill>
                  <a:schemeClr val="tx1"/>
                </a:solidFill>
              </a:rPr>
              <a:t> </a:t>
            </a:r>
            <a:r>
              <a:rPr lang="en-US" sz="1200" b="1" dirty="0" err="1">
                <a:solidFill>
                  <a:schemeClr val="tx1"/>
                </a:solidFill>
              </a:rPr>
              <a:t>hoàn</a:t>
            </a:r>
            <a:r>
              <a:rPr lang="en-US" sz="1200" b="1" dirty="0">
                <a:solidFill>
                  <a:schemeClr val="tx1"/>
                </a:solidFill>
              </a:rPr>
              <a:t> </a:t>
            </a:r>
            <a:r>
              <a:rPr lang="en-US" sz="1200" b="1" dirty="0" err="1">
                <a:solidFill>
                  <a:schemeClr val="tx1"/>
                </a:solidFill>
              </a:rPr>
              <a:t>thành</a:t>
            </a:r>
            <a:r>
              <a:rPr lang="en-US" sz="1200" b="1" dirty="0">
                <a:solidFill>
                  <a:schemeClr val="tx1"/>
                </a:solidFill>
              </a:rPr>
              <a:t> </a:t>
            </a:r>
            <a:r>
              <a:rPr lang="en-US" sz="1200" b="1" dirty="0" err="1">
                <a:solidFill>
                  <a:schemeClr val="tx1"/>
                </a:solidFill>
              </a:rPr>
              <a:t>giao</a:t>
            </a:r>
            <a:r>
              <a:rPr lang="en-US" sz="1200" b="1" dirty="0">
                <a:solidFill>
                  <a:schemeClr val="tx1"/>
                </a:solidFill>
              </a:rPr>
              <a:t> </a:t>
            </a:r>
            <a:r>
              <a:rPr lang="en-US" sz="1200" b="1" dirty="0" err="1">
                <a:solidFill>
                  <a:schemeClr val="tx1"/>
                </a:solidFill>
              </a:rPr>
              <a:t>diện</a:t>
            </a:r>
            <a:r>
              <a:rPr lang="en-US" sz="1200" b="1" dirty="0">
                <a:solidFill>
                  <a:schemeClr val="tx1"/>
                </a:solidFill>
              </a:rPr>
              <a:t> </a:t>
            </a:r>
            <a:r>
              <a:rPr lang="en-US" sz="1200" b="1" dirty="0" err="1">
                <a:solidFill>
                  <a:schemeClr val="tx1"/>
                </a:solidFill>
              </a:rPr>
              <a:t>để</a:t>
            </a:r>
            <a:r>
              <a:rPr lang="en-US" sz="1200" b="1" dirty="0">
                <a:solidFill>
                  <a:schemeClr val="tx1"/>
                </a:solidFill>
              </a:rPr>
              <a:t> </a:t>
            </a:r>
            <a:r>
              <a:rPr lang="en-US" sz="1200" b="1" dirty="0" err="1">
                <a:solidFill>
                  <a:schemeClr val="tx1"/>
                </a:solidFill>
              </a:rPr>
              <a:t>có</a:t>
            </a:r>
            <a:r>
              <a:rPr lang="en-US" sz="1200" b="1" dirty="0">
                <a:solidFill>
                  <a:schemeClr val="tx1"/>
                </a:solidFill>
              </a:rPr>
              <a:t> </a:t>
            </a:r>
            <a:r>
              <a:rPr lang="en-US" sz="1200" b="1" dirty="0" err="1">
                <a:solidFill>
                  <a:schemeClr val="tx1"/>
                </a:solidFill>
              </a:rPr>
              <a:t>một</a:t>
            </a:r>
            <a:r>
              <a:rPr lang="en-US" sz="1200" b="1" dirty="0">
                <a:solidFill>
                  <a:schemeClr val="tx1"/>
                </a:solidFill>
              </a:rPr>
              <a:t> </a:t>
            </a:r>
            <a:r>
              <a:rPr lang="en-US" sz="1200" b="1" dirty="0" err="1">
                <a:solidFill>
                  <a:schemeClr val="tx1"/>
                </a:solidFill>
              </a:rPr>
              <a:t>ứng</a:t>
            </a:r>
            <a:r>
              <a:rPr lang="en-US" sz="1200" b="1" dirty="0">
                <a:solidFill>
                  <a:schemeClr val="tx1"/>
                </a:solidFill>
              </a:rPr>
              <a:t> </a:t>
            </a:r>
            <a:r>
              <a:rPr lang="en-US" sz="1200" b="1" dirty="0" err="1">
                <a:solidFill>
                  <a:schemeClr val="tx1"/>
                </a:solidFill>
              </a:rPr>
              <a:t>dụng</a:t>
            </a:r>
            <a:r>
              <a:rPr lang="en-US" sz="1200" b="1" dirty="0">
                <a:solidFill>
                  <a:schemeClr val="tx1"/>
                </a:solidFill>
              </a:rPr>
              <a:t> </a:t>
            </a:r>
            <a:r>
              <a:rPr lang="en-US" sz="1200" b="1" dirty="0" err="1">
                <a:solidFill>
                  <a:schemeClr val="tx1"/>
                </a:solidFill>
              </a:rPr>
              <a:t>bắt</a:t>
            </a:r>
            <a:r>
              <a:rPr lang="en-US" sz="1200" b="1" dirty="0">
                <a:solidFill>
                  <a:schemeClr val="tx1"/>
                </a:solidFill>
              </a:rPr>
              <a:t> </a:t>
            </a:r>
            <a:r>
              <a:rPr lang="en-US" sz="1200" b="1" dirty="0" err="1">
                <a:solidFill>
                  <a:schemeClr val="tx1"/>
                </a:solidFill>
              </a:rPr>
              <a:t>mắt</a:t>
            </a:r>
            <a:endParaRPr lang="en-US" sz="1200" b="1" dirty="0">
              <a:solidFill>
                <a:schemeClr val="tx1"/>
              </a:solidFill>
            </a:endParaRPr>
          </a:p>
          <a:p>
            <a:pPr>
              <a:lnSpc>
                <a:spcPct val="150000"/>
              </a:lnSpc>
              <a:spcBef>
                <a:spcPts val="600"/>
              </a:spcBef>
              <a:spcAft>
                <a:spcPts val="600"/>
              </a:spcAft>
            </a:pPr>
            <a:endParaRPr lang="en-US" sz="1200" b="1" dirty="0">
              <a:solidFill>
                <a:schemeClr val="tx1"/>
              </a:solidFill>
            </a:endParaRPr>
          </a:p>
          <a:p>
            <a:pPr>
              <a:lnSpc>
                <a:spcPct val="150000"/>
              </a:lnSpc>
              <a:spcBef>
                <a:spcPts val="600"/>
              </a:spcBef>
              <a:spcAft>
                <a:spcPts val="600"/>
              </a:spcAft>
            </a:pPr>
            <a:r>
              <a:rPr lang="en-US" sz="1200" b="1" dirty="0">
                <a:solidFill>
                  <a:schemeClr val="bg2"/>
                </a:solidFill>
              </a:rPr>
              <a:t>Dataset </a:t>
            </a:r>
            <a:r>
              <a:rPr lang="en-US" sz="1200" b="1" dirty="0" err="1">
                <a:solidFill>
                  <a:schemeClr val="bg2"/>
                </a:solidFill>
              </a:rPr>
              <a:t>lớn</a:t>
            </a:r>
            <a:r>
              <a:rPr lang="en-US" sz="1200" b="1" dirty="0">
                <a:solidFill>
                  <a:schemeClr val="bg2"/>
                </a:solidFill>
              </a:rPr>
              <a:t> </a:t>
            </a:r>
            <a:r>
              <a:rPr lang="en-US" sz="1200" b="1" dirty="0" err="1">
                <a:solidFill>
                  <a:schemeClr val="bg2"/>
                </a:solidFill>
              </a:rPr>
              <a:t>hơn</a:t>
            </a:r>
            <a:r>
              <a:rPr lang="en-US" sz="1200" b="1" dirty="0">
                <a:solidFill>
                  <a:schemeClr val="bg2"/>
                </a:solidFill>
              </a:rPr>
              <a:t>: </a:t>
            </a:r>
            <a:r>
              <a:rPr lang="en-US" sz="1200" b="1" dirty="0">
                <a:solidFill>
                  <a:schemeClr val="tx1"/>
                </a:solidFill>
              </a:rPr>
              <a:t>Thu </a:t>
            </a:r>
            <a:r>
              <a:rPr lang="en-US" sz="1200" b="1" dirty="0" err="1">
                <a:solidFill>
                  <a:schemeClr val="tx1"/>
                </a:solidFill>
              </a:rPr>
              <a:t>nhập</a:t>
            </a:r>
            <a:r>
              <a:rPr lang="en-US" sz="1200" b="1" dirty="0">
                <a:solidFill>
                  <a:schemeClr val="tx1"/>
                </a:solidFill>
              </a:rPr>
              <a:t> them </a:t>
            </a:r>
            <a:r>
              <a:rPr lang="en-US" sz="1200" b="1" dirty="0" err="1">
                <a:solidFill>
                  <a:schemeClr val="tx1"/>
                </a:solidFill>
              </a:rPr>
              <a:t>nhiều</a:t>
            </a:r>
            <a:r>
              <a:rPr lang="en-US" sz="1200" b="1" dirty="0">
                <a:solidFill>
                  <a:schemeClr val="tx1"/>
                </a:solidFill>
              </a:rPr>
              <a:t> </a:t>
            </a:r>
            <a:r>
              <a:rPr lang="en-US" sz="1200" b="1" dirty="0" err="1">
                <a:solidFill>
                  <a:schemeClr val="tx1"/>
                </a:solidFill>
              </a:rPr>
              <a:t>bài</a:t>
            </a:r>
            <a:r>
              <a:rPr lang="en-US" sz="1200" b="1" dirty="0">
                <a:solidFill>
                  <a:schemeClr val="tx1"/>
                </a:solidFill>
              </a:rPr>
              <a:t> </a:t>
            </a:r>
            <a:r>
              <a:rPr lang="en-US" sz="1200" b="1" dirty="0" err="1">
                <a:solidFill>
                  <a:schemeClr val="tx1"/>
                </a:solidFill>
              </a:rPr>
              <a:t>hát</a:t>
            </a:r>
            <a:r>
              <a:rPr lang="en-US" sz="1200" b="1" dirty="0">
                <a:solidFill>
                  <a:schemeClr val="tx1"/>
                </a:solidFill>
              </a:rPr>
              <a:t> </a:t>
            </a:r>
            <a:r>
              <a:rPr lang="en-US" sz="1200" b="1" dirty="0" err="1">
                <a:solidFill>
                  <a:schemeClr val="tx1"/>
                </a:solidFill>
              </a:rPr>
              <a:t>và</a:t>
            </a:r>
            <a:r>
              <a:rPr lang="en-US" sz="1200" b="1" dirty="0">
                <a:solidFill>
                  <a:schemeClr val="tx1"/>
                </a:solidFill>
              </a:rPr>
              <a:t> </a:t>
            </a:r>
            <a:r>
              <a:rPr lang="en-US" sz="1200" b="1" dirty="0" err="1">
                <a:solidFill>
                  <a:schemeClr val="tx1"/>
                </a:solidFill>
              </a:rPr>
              <a:t>lời</a:t>
            </a:r>
            <a:r>
              <a:rPr lang="en-US" sz="1200" b="1" dirty="0">
                <a:solidFill>
                  <a:schemeClr val="tx1"/>
                </a:solidFill>
              </a:rPr>
              <a:t> </a:t>
            </a:r>
            <a:r>
              <a:rPr lang="en-US" sz="1200" b="1" dirty="0" err="1">
                <a:solidFill>
                  <a:schemeClr val="tx1"/>
                </a:solidFill>
              </a:rPr>
              <a:t>nhạc</a:t>
            </a:r>
            <a:r>
              <a:rPr lang="en-US" sz="1200" b="1" dirty="0">
                <a:solidFill>
                  <a:schemeClr val="tx1"/>
                </a:solidFill>
              </a:rPr>
              <a:t> </a:t>
            </a:r>
            <a:r>
              <a:rPr lang="en-US" sz="1200" b="1" dirty="0" err="1">
                <a:solidFill>
                  <a:schemeClr val="tx1"/>
                </a:solidFill>
              </a:rPr>
              <a:t>để</a:t>
            </a:r>
            <a:r>
              <a:rPr lang="en-US" sz="1200" b="1" dirty="0">
                <a:solidFill>
                  <a:schemeClr val="tx1"/>
                </a:solidFill>
              </a:rPr>
              <a:t> </a:t>
            </a:r>
            <a:r>
              <a:rPr lang="en-US" sz="1200" b="1" dirty="0" err="1">
                <a:solidFill>
                  <a:schemeClr val="tx1"/>
                </a:solidFill>
              </a:rPr>
              <a:t>có</a:t>
            </a:r>
            <a:r>
              <a:rPr lang="en-US" sz="1200" b="1" dirty="0">
                <a:solidFill>
                  <a:schemeClr val="tx1"/>
                </a:solidFill>
              </a:rPr>
              <a:t> </a:t>
            </a:r>
            <a:r>
              <a:rPr lang="en-US" sz="1200" b="1" dirty="0" err="1">
                <a:solidFill>
                  <a:schemeClr val="tx1"/>
                </a:solidFill>
              </a:rPr>
              <a:t>thể</a:t>
            </a:r>
            <a:r>
              <a:rPr lang="en-US" sz="1200" b="1" dirty="0">
                <a:solidFill>
                  <a:schemeClr val="tx1"/>
                </a:solidFill>
              </a:rPr>
              <a:t> </a:t>
            </a:r>
            <a:r>
              <a:rPr lang="en-US" sz="1200" b="1" dirty="0" err="1">
                <a:solidFill>
                  <a:schemeClr val="tx1"/>
                </a:solidFill>
              </a:rPr>
              <a:t>mở</a:t>
            </a:r>
            <a:r>
              <a:rPr lang="en-US" sz="1200" b="1" dirty="0">
                <a:solidFill>
                  <a:schemeClr val="tx1"/>
                </a:solidFill>
              </a:rPr>
              <a:t> </a:t>
            </a:r>
            <a:r>
              <a:rPr lang="en-US" sz="1200" b="1" dirty="0" err="1">
                <a:solidFill>
                  <a:schemeClr val="tx1"/>
                </a:solidFill>
              </a:rPr>
              <a:t>rộng</a:t>
            </a:r>
            <a:r>
              <a:rPr lang="en-US" sz="1200" b="1" dirty="0">
                <a:solidFill>
                  <a:schemeClr val="tx1"/>
                </a:solidFill>
              </a:rPr>
              <a:t> Model</a:t>
            </a:r>
          </a:p>
        </p:txBody>
      </p:sp>
    </p:spTree>
    <p:extLst>
      <p:ext uri="{BB962C8B-B14F-4D97-AF65-F5344CB8AC3E}">
        <p14:creationId xmlns:p14="http://schemas.microsoft.com/office/powerpoint/2010/main" val="27294575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6"/>
        <p:cNvGrpSpPr/>
        <p:nvPr/>
      </p:nvGrpSpPr>
      <p:grpSpPr>
        <a:xfrm>
          <a:off x="0" y="0"/>
          <a:ext cx="0" cy="0"/>
          <a:chOff x="0" y="0"/>
          <a:chExt cx="0" cy="0"/>
        </a:xfrm>
      </p:grpSpPr>
      <p:sp>
        <p:nvSpPr>
          <p:cNvPr id="697" name="Google Shape;697;p36"/>
          <p:cNvSpPr/>
          <p:nvPr/>
        </p:nvSpPr>
        <p:spPr>
          <a:xfrm>
            <a:off x="5382325" y="540000"/>
            <a:ext cx="3041700" cy="2079000"/>
          </a:xfrm>
          <a:prstGeom prst="roundRect">
            <a:avLst>
              <a:gd name="adj" fmla="val 12921"/>
            </a:avLst>
          </a:prstGeom>
          <a:solidFill>
            <a:schemeClr val="l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5382250" y="540000"/>
            <a:ext cx="3041700" cy="426600"/>
          </a:xfrm>
          <a:prstGeom prst="round2SameRect">
            <a:avLst>
              <a:gd name="adj1" fmla="val 50000"/>
              <a:gd name="adj2" fmla="val 0"/>
            </a:avLst>
          </a:prstGeom>
          <a:solidFill>
            <a:schemeClr val="accen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txBox="1">
            <a:spLocks noGrp="1"/>
          </p:cNvSpPr>
          <p:nvPr>
            <p:ph type="body" idx="1"/>
          </p:nvPr>
        </p:nvSpPr>
        <p:spPr>
          <a:xfrm>
            <a:off x="5587500" y="1205970"/>
            <a:ext cx="2659500" cy="10665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dirty="0"/>
              <a:t>Thank You </a:t>
            </a:r>
          </a:p>
          <a:p>
            <a:pPr marL="0" lvl="0" indent="0" algn="ctr" rtl="0">
              <a:spcBef>
                <a:spcPts val="0"/>
              </a:spcBef>
              <a:spcAft>
                <a:spcPts val="0"/>
              </a:spcAft>
              <a:buNone/>
            </a:pPr>
            <a:r>
              <a:rPr lang="en" dirty="0">
                <a:solidFill>
                  <a:schemeClr val="tx2"/>
                </a:solidFill>
              </a:rPr>
              <a:t>F</a:t>
            </a:r>
            <a:r>
              <a:rPr lang="en-US" dirty="0">
                <a:solidFill>
                  <a:schemeClr val="tx2"/>
                </a:solidFill>
              </a:rPr>
              <a:t>or Listening</a:t>
            </a:r>
            <a:endParaRPr lang="en" dirty="0">
              <a:solidFill>
                <a:schemeClr val="tx2"/>
              </a:solidFill>
            </a:endParaRPr>
          </a:p>
        </p:txBody>
      </p:sp>
      <p:grpSp>
        <p:nvGrpSpPr>
          <p:cNvPr id="700" name="Google Shape;700;p36"/>
          <p:cNvGrpSpPr/>
          <p:nvPr/>
        </p:nvGrpSpPr>
        <p:grpSpPr>
          <a:xfrm>
            <a:off x="5540350" y="711150"/>
            <a:ext cx="404650" cy="98100"/>
            <a:chOff x="729625" y="552000"/>
            <a:chExt cx="404650" cy="98100"/>
          </a:xfrm>
        </p:grpSpPr>
        <p:sp>
          <p:nvSpPr>
            <p:cNvPr id="701" name="Google Shape;701;p36"/>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6"/>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6"/>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01</a:t>
            </a:r>
            <a:endParaRPr/>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Giới thiệu pLSA</a:t>
            </a:r>
            <a:endParaRPr dirty="0"/>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tx2"/>
                </a:solidFill>
              </a:rPr>
              <a:t>Giới Thiệu</a:t>
            </a:r>
            <a:endParaRPr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9" name="TextBox 8">
            <a:extLst>
              <a:ext uri="{FF2B5EF4-FFF2-40B4-BE49-F238E27FC236}">
                <a16:creationId xmlns:a16="http://schemas.microsoft.com/office/drawing/2014/main" id="{CA4F8D55-187F-C13F-05F3-E7ECD12B16A2}"/>
              </a:ext>
            </a:extLst>
          </p:cNvPr>
          <p:cNvSpPr txBox="1"/>
          <p:nvPr/>
        </p:nvSpPr>
        <p:spPr>
          <a:xfrm>
            <a:off x="1998350" y="2266662"/>
            <a:ext cx="6128370" cy="1226233"/>
          </a:xfrm>
          <a:prstGeom prst="rect">
            <a:avLst/>
          </a:prstGeom>
          <a:noFill/>
        </p:spPr>
        <p:txBody>
          <a:bodyPr wrap="square">
            <a:spAutoFit/>
          </a:bodyPr>
          <a:lstStyle/>
          <a:p>
            <a:pPr marL="0" indent="0">
              <a:lnSpc>
                <a:spcPts val="3100"/>
              </a:lnSpc>
              <a:buNone/>
            </a:pPr>
            <a:r>
              <a:rPr lang="en-US" sz="1400" dirty="0" err="1">
                <a:solidFill>
                  <a:schemeClr val="tx2"/>
                </a:solidFill>
                <a:latin typeface="Segoe UI" panose="020B0502040204020203" pitchFamily="34" charset="0"/>
                <a:ea typeface="PT Sans" pitchFamily="34" charset="-122"/>
                <a:cs typeface="Segoe UI" panose="020B0502040204020203" pitchFamily="34" charset="0"/>
              </a:rPr>
              <a:t>pLSA</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là</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một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phương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pháp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phân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tích</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văn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bản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dựa</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trên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xác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suất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thống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kê</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Được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sử</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dụng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để</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phát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hiện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các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chủ</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đề</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tiềm</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ẩn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trong</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tập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hợp</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văn</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bản</a:t>
            </a:r>
            <a:r>
              <a:rPr lang="en-US" sz="1400" dirty="0">
                <a:solidFill>
                  <a:schemeClr val="tx1"/>
                </a:solidFill>
                <a:latin typeface="Segoe UI" panose="020B0502040204020203" pitchFamily="34" charset="0"/>
                <a:ea typeface="PT Sans" pitchFamily="34" charset="-122"/>
                <a:cs typeface="Segoe UI" panose="020B0502040204020203" pitchFamily="34" charset="0"/>
              </a:rPr>
              <a:t> (topic modeling). </a:t>
            </a:r>
            <a:r>
              <a:rPr lang="en-US" sz="1400" dirty="0" err="1">
                <a:solidFill>
                  <a:schemeClr val="tx1"/>
                </a:solidFill>
                <a:latin typeface="PT Sans" panose="020B0503020203020204" pitchFamily="34" charset="0"/>
                <a:ea typeface="PT Sans" pitchFamily="34" charset="-122"/>
                <a:cs typeface="Segoe UI" panose="020B0502040204020203" pitchFamily="34" charset="0"/>
              </a:rPr>
              <a:t>Được</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đề</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xuất</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bởi</a:t>
            </a:r>
            <a:r>
              <a:rPr lang="en-US" sz="1400" dirty="0">
                <a:solidFill>
                  <a:schemeClr val="tx1"/>
                </a:solidFill>
                <a:latin typeface="Segoe UI" panose="020B0502040204020203" pitchFamily="34" charset="0"/>
                <a:ea typeface="PT Sans" pitchFamily="34" charset="-122"/>
                <a:cs typeface="Segoe UI" panose="020B0502040204020203" pitchFamily="34" charset="0"/>
              </a:rPr>
              <a:t> Thomas Hofmann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vào</a:t>
            </a:r>
            <a:r>
              <a:rPr lang="en-US" sz="1400" dirty="0">
                <a:solidFill>
                  <a:schemeClr val="tx1"/>
                </a:solidFill>
                <a:latin typeface="Segoe UI" panose="020B0502040204020203" pitchFamily="34" charset="0"/>
                <a:ea typeface="PT Sans" pitchFamily="34" charset="-122"/>
                <a:cs typeface="Segoe UI" panose="020B0502040204020203" pitchFamily="34" charset="0"/>
              </a:rPr>
              <a:t> </a:t>
            </a:r>
            <a:r>
              <a:rPr lang="en-US" sz="1400" dirty="0" err="1">
                <a:solidFill>
                  <a:schemeClr val="tx1"/>
                </a:solidFill>
                <a:latin typeface="Segoe UI" panose="020B0502040204020203" pitchFamily="34" charset="0"/>
                <a:ea typeface="PT Sans" pitchFamily="34" charset="-122"/>
                <a:cs typeface="Segoe UI" panose="020B0502040204020203" pitchFamily="34" charset="0"/>
              </a:rPr>
              <a:t>năm</a:t>
            </a:r>
            <a:r>
              <a:rPr lang="en-US" sz="1400" dirty="0">
                <a:solidFill>
                  <a:schemeClr val="tx1"/>
                </a:solidFill>
                <a:latin typeface="Segoe UI" panose="020B0502040204020203" pitchFamily="34" charset="0"/>
                <a:ea typeface="PT Sans" pitchFamily="34" charset="-122"/>
                <a:cs typeface="Segoe UI" panose="020B0502040204020203" pitchFamily="34" charset="0"/>
              </a:rPr>
              <a:t> 1999.</a:t>
            </a:r>
            <a:endParaRPr lang="en-US" sz="1400" dirty="0">
              <a:solidFill>
                <a:schemeClr val="tx1"/>
              </a:solidFill>
              <a:latin typeface="Segoe UI" panose="020B0502040204020203" pitchFamily="34" charset="0"/>
              <a:cs typeface="Segoe UI" panose="020B0502040204020203" pitchFamily="34" charset="0"/>
            </a:endParaRPr>
          </a:p>
        </p:txBody>
      </p:sp>
      <p:sp>
        <p:nvSpPr>
          <p:cNvPr id="10" name="Text 0">
            <a:extLst>
              <a:ext uri="{FF2B5EF4-FFF2-40B4-BE49-F238E27FC236}">
                <a16:creationId xmlns:a16="http://schemas.microsoft.com/office/drawing/2014/main" id="{CD7FA272-FA33-A85E-D526-8667F6DC119D}"/>
              </a:ext>
            </a:extLst>
          </p:cNvPr>
          <p:cNvSpPr/>
          <p:nvPr/>
        </p:nvSpPr>
        <p:spPr>
          <a:xfrm>
            <a:off x="1998350" y="1073847"/>
            <a:ext cx="5354198" cy="1136568"/>
          </a:xfrm>
          <a:prstGeom prst="rect">
            <a:avLst/>
          </a:prstGeom>
          <a:noFill/>
          <a:ln/>
        </p:spPr>
        <p:txBody>
          <a:bodyPr wrap="square" lIns="0" tIns="0" rIns="0" bIns="0" rtlCol="0" anchor="t"/>
          <a:lstStyle/>
          <a:p>
            <a:pPr marL="0" indent="0">
              <a:buNone/>
            </a:pPr>
            <a:r>
              <a:rPr lang="en-US" sz="3200" dirty="0">
                <a:solidFill>
                  <a:schemeClr val="bg2"/>
                </a:solidFill>
                <a:latin typeface="Segoe UI" panose="020B0502040204020203" pitchFamily="34" charset="0"/>
                <a:ea typeface="Nunito" pitchFamily="34" charset="-122"/>
                <a:cs typeface="Segoe UI" panose="020B0502040204020203" pitchFamily="34" charset="0"/>
              </a:rPr>
              <a:t>Phân tích ngữ nghĩa tiềm ẩn xác suất (pLSA)</a:t>
            </a:r>
            <a:endParaRPr lang="en-US" sz="3200" dirty="0">
              <a:solidFill>
                <a:schemeClr val="bg2"/>
              </a:solidFill>
              <a:latin typeface="Segoe UI" panose="020B0502040204020203" pitchFamily="34" charset="0"/>
              <a:cs typeface="Segoe UI" panose="020B0502040204020203"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Mục</a:t>
            </a:r>
            <a:r>
              <a:rPr lang="en-US" dirty="0">
                <a:solidFill>
                  <a:schemeClr val="tx2"/>
                </a:solidFill>
              </a:rPr>
              <a:t> </a:t>
            </a:r>
            <a:r>
              <a:rPr lang="en-US" dirty="0" err="1">
                <a:solidFill>
                  <a:schemeClr val="tx2"/>
                </a:solidFill>
              </a:rPr>
              <a:t>Tiêu</a:t>
            </a:r>
            <a:r>
              <a:rPr lang="en-US" dirty="0">
                <a:solidFill>
                  <a:schemeClr val="tx2"/>
                </a:solidFill>
              </a:rPr>
              <a:t> </a:t>
            </a:r>
            <a:r>
              <a:rPr lang="en-US" dirty="0" err="1">
                <a:solidFill>
                  <a:schemeClr val="tx2"/>
                </a:solidFill>
              </a:rPr>
              <a:t>của</a:t>
            </a:r>
            <a:r>
              <a:rPr lang="en-US" dirty="0">
                <a:solidFill>
                  <a:schemeClr val="tx2"/>
                </a:solidFill>
              </a:rPr>
              <a:t> </a:t>
            </a:r>
            <a:r>
              <a:rPr lang="en-US" dirty="0" err="1">
                <a:solidFill>
                  <a:schemeClr val="tx2"/>
                </a:solidFill>
              </a:rPr>
              <a:t>pLSA</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3" name="Text 1">
            <a:extLst>
              <a:ext uri="{FF2B5EF4-FFF2-40B4-BE49-F238E27FC236}">
                <a16:creationId xmlns:a16="http://schemas.microsoft.com/office/drawing/2014/main" id="{5D661160-EF2D-CDC0-30EE-2348B6A1E720}"/>
              </a:ext>
            </a:extLst>
          </p:cNvPr>
          <p:cNvSpPr/>
          <p:nvPr/>
        </p:nvSpPr>
        <p:spPr>
          <a:xfrm>
            <a:off x="1620859" y="981437"/>
            <a:ext cx="5720711" cy="1185148"/>
          </a:xfrm>
          <a:prstGeom prst="rect">
            <a:avLst/>
          </a:prstGeom>
          <a:noFill/>
          <a:ln/>
        </p:spPr>
        <p:txBody>
          <a:bodyPr wrap="square" lIns="0" tIns="0" rIns="0" bIns="0" rtlCol="0" anchor="t"/>
          <a:lstStyle/>
          <a:p>
            <a:pPr marL="0" indent="0">
              <a:lnSpc>
                <a:spcPts val="3100"/>
              </a:lnSpc>
              <a:buNone/>
            </a:pPr>
            <a:r>
              <a:rPr lang="en-US" dirty="0">
                <a:solidFill>
                  <a:schemeClr val="tx1"/>
                </a:solidFill>
                <a:latin typeface="PT Sans" pitchFamily="34" charset="0"/>
                <a:ea typeface="PT Sans" pitchFamily="34" charset="-122"/>
                <a:cs typeface="PT Sans" pitchFamily="34" charset="-120"/>
              </a:rPr>
              <a:t>Mô hình hóa các mối quan hệ giữa tài liệu và từ vựng bằng các biến ẩn (latent variables). Tìm ra các chủ đề tiềm ẩn dựa trên các từ xuất hiện trong tập hợp văn bản.</a:t>
            </a:r>
            <a:endParaRPr lang="en-US" dirty="0">
              <a:solidFill>
                <a:schemeClr val="tx1"/>
              </a:solidFill>
            </a:endParaRPr>
          </a:p>
        </p:txBody>
      </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24" name="TextBox 23">
            <a:extLst>
              <a:ext uri="{FF2B5EF4-FFF2-40B4-BE49-F238E27FC236}">
                <a16:creationId xmlns:a16="http://schemas.microsoft.com/office/drawing/2014/main" id="{007F628A-ED8B-DD5D-F9D6-5F8FEDD3CA9E}"/>
              </a:ext>
            </a:extLst>
          </p:cNvPr>
          <p:cNvSpPr txBox="1"/>
          <p:nvPr/>
        </p:nvSpPr>
        <p:spPr>
          <a:xfrm>
            <a:off x="1531610" y="2166585"/>
            <a:ext cx="4572000" cy="2648610"/>
          </a:xfrm>
          <a:prstGeom prst="rect">
            <a:avLst/>
          </a:prstGeom>
          <a:noFill/>
        </p:spPr>
        <p:txBody>
          <a:bodyPr wrap="square">
            <a:spAutoFit/>
          </a:bodyPr>
          <a:lstStyle/>
          <a:p>
            <a:pPr marL="0" indent="0">
              <a:lnSpc>
                <a:spcPts val="2850"/>
              </a:lnSpc>
              <a:buNone/>
            </a:pPr>
            <a:r>
              <a:rPr lang="en-US" sz="1400" dirty="0">
                <a:solidFill>
                  <a:schemeClr val="bg2"/>
                </a:solidFill>
                <a:latin typeface="PT Sans" panose="020B0503020203020204" pitchFamily="34" charset="0"/>
                <a:ea typeface="Nunito" pitchFamily="34" charset="-122"/>
                <a:cs typeface="Nunito" pitchFamily="34" charset="-120"/>
              </a:rPr>
              <a:t>1. </a:t>
            </a:r>
            <a:r>
              <a:rPr lang="en-US" sz="1400" dirty="0" err="1">
                <a:solidFill>
                  <a:schemeClr val="bg2"/>
                </a:solidFill>
                <a:latin typeface="PT Sans" panose="020B0503020203020204" pitchFamily="34" charset="0"/>
                <a:ea typeface="Nunito" pitchFamily="34" charset="-122"/>
                <a:cs typeface="Nunito" pitchFamily="34" charset="-120"/>
              </a:rPr>
              <a:t>Phân</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loại</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văn</a:t>
            </a:r>
            <a:r>
              <a:rPr lang="en-US" sz="1400" dirty="0">
                <a:solidFill>
                  <a:schemeClr val="bg2"/>
                </a:solidFill>
                <a:latin typeface="PT Sans" panose="020B0503020203020204" pitchFamily="34" charset="0"/>
                <a:ea typeface="Nunito" pitchFamily="34" charset="-122"/>
                <a:cs typeface="Nunito" pitchFamily="34" charset="-120"/>
              </a:rPr>
              <a:t> </a:t>
            </a:r>
            <a:r>
              <a:rPr lang="en-US" sz="1400" dirty="0" err="1">
                <a:solidFill>
                  <a:schemeClr val="bg2"/>
                </a:solidFill>
                <a:latin typeface="PT Sans" panose="020B0503020203020204" pitchFamily="34" charset="0"/>
                <a:ea typeface="Nunito" pitchFamily="34" charset="-122"/>
                <a:cs typeface="Nunito" pitchFamily="34" charset="-120"/>
              </a:rPr>
              <a:t>bản</a:t>
            </a:r>
            <a:endParaRPr lang="en-US" sz="1400" dirty="0">
              <a:solidFill>
                <a:schemeClr val="bg2"/>
              </a:solidFill>
              <a:latin typeface="PT Sans" panose="020B0503020203020204" pitchFamily="34" charset="0"/>
              <a:ea typeface="Nunito" pitchFamily="34" charset="-122"/>
              <a:cs typeface="Nunito" pitchFamily="34" charset="-120"/>
            </a:endParaRP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Phân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loại</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văn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bản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dựa</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trên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tiềm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ẩn</a:t>
            </a:r>
            <a:r>
              <a:rPr lang="en-US" sz="1400" dirty="0">
                <a:solidFill>
                  <a:schemeClr val="tx1"/>
                </a:solidFill>
                <a:latin typeface="PT Sans" panose="020B0503020203020204" pitchFamily="34" charset="0"/>
              </a:rPr>
              <a:t>.</a:t>
            </a:r>
          </a:p>
          <a:p>
            <a:pPr marL="0" indent="0">
              <a:lnSpc>
                <a:spcPts val="2850"/>
              </a:lnSpc>
              <a:buNone/>
            </a:pPr>
            <a:r>
              <a:rPr lang="en-US" sz="1400" dirty="0">
                <a:solidFill>
                  <a:schemeClr val="bg2"/>
                </a:solidFill>
                <a:latin typeface="PT Sans" panose="020B0503020203020204" pitchFamily="34" charset="0"/>
              </a:rPr>
              <a:t>2. </a:t>
            </a:r>
            <a:r>
              <a:rPr lang="en-US" sz="1400" dirty="0" err="1">
                <a:solidFill>
                  <a:schemeClr val="bg2"/>
                </a:solidFill>
                <a:latin typeface="PT Sans" panose="020B0503020203020204" pitchFamily="34" charset="0"/>
              </a:rPr>
              <a:t>Phân</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tích</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chủ</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đề</a:t>
            </a:r>
            <a:endParaRPr lang="en-US" sz="1400" dirty="0">
              <a:solidFill>
                <a:schemeClr val="bg2"/>
              </a:solidFill>
              <a:latin typeface="PT Sans" panose="020B0503020203020204" pitchFamily="34" charset="0"/>
            </a:endParaRP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Xác</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định</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các</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chính</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trong</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tập</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hợp</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văn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bản</a:t>
            </a:r>
            <a:r>
              <a:rPr lang="en-US" sz="1400" dirty="0">
                <a:solidFill>
                  <a:schemeClr val="tx1"/>
                </a:solidFill>
                <a:latin typeface="PT Sans" panose="020B0503020203020204" pitchFamily="34" charset="0"/>
              </a:rPr>
              <a:t>.</a:t>
            </a:r>
          </a:p>
          <a:p>
            <a:pPr marL="0" indent="0">
              <a:lnSpc>
                <a:spcPts val="2850"/>
              </a:lnSpc>
              <a:buNone/>
            </a:pPr>
            <a:r>
              <a:rPr lang="en-US" sz="1400" dirty="0">
                <a:solidFill>
                  <a:schemeClr val="bg2"/>
                </a:solidFill>
                <a:latin typeface="PT Sans" panose="020B0503020203020204" pitchFamily="34" charset="0"/>
              </a:rPr>
              <a:t>3. </a:t>
            </a:r>
            <a:r>
              <a:rPr lang="en-US" sz="1400" dirty="0" err="1">
                <a:solidFill>
                  <a:schemeClr val="bg2"/>
                </a:solidFill>
                <a:latin typeface="PT Sans" panose="020B0503020203020204" pitchFamily="34" charset="0"/>
              </a:rPr>
              <a:t>Truy</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xuất</a:t>
            </a:r>
            <a:r>
              <a:rPr lang="en-US" sz="1400" dirty="0">
                <a:solidFill>
                  <a:schemeClr val="bg2"/>
                </a:solidFill>
                <a:latin typeface="PT Sans" panose="020B0503020203020204" pitchFamily="34" charset="0"/>
              </a:rPr>
              <a:t> </a:t>
            </a:r>
            <a:r>
              <a:rPr lang="en-US" sz="1400" dirty="0" err="1">
                <a:solidFill>
                  <a:schemeClr val="bg2"/>
                </a:solidFill>
                <a:latin typeface="PT Sans" panose="020B0503020203020204" pitchFamily="34" charset="0"/>
              </a:rPr>
              <a:t>thông</a:t>
            </a:r>
            <a:r>
              <a:rPr lang="en-US" sz="1400" dirty="0">
                <a:solidFill>
                  <a:schemeClr val="bg2"/>
                </a:solidFill>
                <a:latin typeface="PT Sans" panose="020B0503020203020204" pitchFamily="34" charset="0"/>
              </a:rPr>
              <a:t> tin</a:t>
            </a:r>
          </a:p>
          <a:p>
            <a:pPr marL="0" indent="0">
              <a:lnSpc>
                <a:spcPts val="2850"/>
              </a:lnSpc>
              <a:buNone/>
            </a:pP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Tìm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kiếm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thông</a:t>
            </a:r>
            <a:r>
              <a:rPr lang="en-US" sz="1400" dirty="0">
                <a:solidFill>
                  <a:schemeClr val="tx1"/>
                </a:solidFill>
                <a:latin typeface="PT Sans" panose="020B0503020203020204" pitchFamily="34" charset="0"/>
              </a:rPr>
              <a:t> tin </a:t>
            </a:r>
            <a:r>
              <a:rPr lang="en-US" sz="1400" dirty="0" err="1">
                <a:solidFill>
                  <a:schemeClr val="tx1"/>
                </a:solidFill>
                <a:latin typeface="PT Sans" panose="020B0503020203020204" pitchFamily="34" charset="0"/>
              </a:rPr>
              <a:t>dựa</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trên</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chủ</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đề</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tiềm</a:t>
            </a:r>
            <a:r>
              <a:rPr lang="en-US" sz="1400" dirty="0">
                <a:solidFill>
                  <a:schemeClr val="tx1"/>
                </a:solidFill>
                <a:latin typeface="PT Sans" panose="020B0503020203020204" pitchFamily="34" charset="0"/>
              </a:rPr>
              <a:t> </a:t>
            </a:r>
            <a:r>
              <a:rPr lang="en-US" sz="1400" dirty="0" err="1">
                <a:solidFill>
                  <a:schemeClr val="tx1"/>
                </a:solidFill>
                <a:latin typeface="PT Sans" panose="020B0503020203020204" pitchFamily="34" charset="0"/>
              </a:rPr>
              <a:t>ẩn</a:t>
            </a:r>
            <a:r>
              <a:rPr lang="en-US" sz="1400" dirty="0">
                <a:solidFill>
                  <a:schemeClr val="tx1"/>
                </a:solidFill>
                <a:latin typeface="PT Sans" panose="020B0503020203020204" pitchFamily="34" charset="0"/>
              </a:rPr>
              <a:t>.</a:t>
            </a:r>
          </a:p>
          <a:p>
            <a:pPr marL="0" indent="0">
              <a:lnSpc>
                <a:spcPts val="2850"/>
              </a:lnSpc>
              <a:buNone/>
            </a:pPr>
            <a:endParaRPr lang="en-US" sz="1400" dirty="0">
              <a:latin typeface="PT Sans" panose="020B0503020203020204" pitchFamily="34" charset="0"/>
            </a:endParaRPr>
          </a:p>
        </p:txBody>
      </p:sp>
    </p:spTree>
    <p:extLst>
      <p:ext uri="{BB962C8B-B14F-4D97-AF65-F5344CB8AC3E}">
        <p14:creationId xmlns:p14="http://schemas.microsoft.com/office/powerpoint/2010/main" val="252737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Các</a:t>
            </a:r>
            <a:r>
              <a:rPr lang="en-US" dirty="0">
                <a:solidFill>
                  <a:schemeClr val="tx2"/>
                </a:solidFill>
              </a:rPr>
              <a:t> </a:t>
            </a:r>
            <a:r>
              <a:rPr lang="en-US" dirty="0" err="1">
                <a:solidFill>
                  <a:schemeClr val="tx2"/>
                </a:solidFill>
              </a:rPr>
              <a:t>biến</a:t>
            </a:r>
            <a:r>
              <a:rPr lang="en-US" dirty="0">
                <a:solidFill>
                  <a:schemeClr val="tx2"/>
                </a:solidFill>
              </a:rPr>
              <a:t> </a:t>
            </a:r>
            <a:r>
              <a:rPr lang="en-US" dirty="0" err="1">
                <a:solidFill>
                  <a:schemeClr val="tx2"/>
                </a:solidFill>
              </a:rPr>
              <a:t>số</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pic>
        <p:nvPicPr>
          <p:cNvPr id="2" name="Picture 1">
            <a:extLst>
              <a:ext uri="{FF2B5EF4-FFF2-40B4-BE49-F238E27FC236}">
                <a16:creationId xmlns:a16="http://schemas.microsoft.com/office/drawing/2014/main" id="{5F5620FC-B916-725C-A227-1786DDD63A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3950" y="1070879"/>
            <a:ext cx="4348097" cy="326107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9EC9BC6-C284-3498-14C3-846B6900E47D}"/>
              </a:ext>
            </a:extLst>
          </p:cNvPr>
          <p:cNvSpPr txBox="1"/>
          <p:nvPr/>
        </p:nvSpPr>
        <p:spPr>
          <a:xfrm>
            <a:off x="5825104" y="977023"/>
            <a:ext cx="2654789" cy="3155736"/>
          </a:xfrm>
          <a:prstGeom prst="rect">
            <a:avLst/>
          </a:prstGeom>
          <a:noFill/>
        </p:spPr>
        <p:txBody>
          <a:bodyPr wrap="square">
            <a:spAutoFit/>
          </a:bodyPr>
          <a:lstStyle/>
          <a:p>
            <a:pPr marL="285750" lvl="0" indent="-285750">
              <a:lnSpc>
                <a:spcPct val="107000"/>
              </a:lnSpc>
              <a:spcBef>
                <a:spcPts val="600"/>
              </a:spcBef>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d – Documents</a:t>
            </a: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w – Words</a:t>
            </a: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z – Topics</a:t>
            </a:r>
            <a:endParaRPr lang="en-GB"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a:t>
            </a:r>
            <a:r>
              <a:rPr lang="en-US" sz="1400" kern="100" dirty="0" err="1">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d|z</a:t>
            </a: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document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liên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quan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dựa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trên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topic</a:t>
            </a:r>
            <a:endParaRPr lang="en-GB"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a:t>
            </a:r>
            <a:r>
              <a:rPr lang="en-US" sz="1400" kern="100" dirty="0" err="1">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w|z</a:t>
            </a: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word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liên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quan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dựa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trên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topic</a:t>
            </a:r>
            <a:endParaRPr lang="en-GB"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marL="285750" lvl="0" indent="-285750">
              <a:lnSpc>
                <a:spcPct val="107000"/>
              </a:lnSpc>
              <a:spcAft>
                <a:spcPts val="600"/>
              </a:spcAft>
              <a:buFont typeface="Arial" panose="020B0604020202020204" pitchFamily="34" charset="0"/>
              <a:buChar char="•"/>
            </a:pPr>
            <a:r>
              <a:rPr lang="en-US"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 </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hiện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của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Topic</a:t>
            </a:r>
            <a:endParaRPr lang="en-GB" kern="100" dirty="0">
              <a:solidFill>
                <a:schemeClr val="tx1"/>
              </a:solidFill>
              <a:latin typeface="Calibri" panose="020F0502020204030204" pitchFamily="34" charset="0"/>
              <a:ea typeface="Yu Mincho" panose="02020400000000000000" pitchFamily="18" charset="-128"/>
              <a:cs typeface="Times New Roman" panose="02020603050405020304" pitchFamily="18" charset="0"/>
            </a:endParaRPr>
          </a:p>
          <a:p>
            <a:pPr lvl="0">
              <a:lnSpc>
                <a:spcPct val="107000"/>
              </a:lnSpc>
              <a:spcAft>
                <a:spcPts val="600"/>
              </a:spcAft>
            </a:pP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Mục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tiêu</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của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pLSA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là</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ta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đi</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tìm</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topic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và</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xác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suất</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của</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các</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đường</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liên</a:t>
            </a:r>
            <a:r>
              <a:rPr lang="en-US"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en-US" sz="1400" kern="100" dirty="0" err="1">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kết</a:t>
            </a:r>
            <a:endParaRPr lang="en-GB"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516981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Thuật</a:t>
            </a:r>
            <a:r>
              <a:rPr lang="en-US" dirty="0">
                <a:solidFill>
                  <a:schemeClr val="tx2"/>
                </a:solidFill>
              </a:rPr>
              <a:t> </a:t>
            </a:r>
            <a:r>
              <a:rPr lang="en-US" dirty="0" err="1">
                <a:solidFill>
                  <a:schemeClr val="tx2"/>
                </a:solidFill>
              </a:rPr>
              <a:t>Toán</a:t>
            </a:r>
            <a:r>
              <a:rPr lang="en-US" dirty="0">
                <a:solidFill>
                  <a:schemeClr val="tx2"/>
                </a:solidFill>
              </a:rPr>
              <a:t> EM</a:t>
            </a:r>
            <a:br>
              <a:rPr lang="en-US" dirty="0">
                <a:solidFill>
                  <a:schemeClr val="tx2"/>
                </a:solidFill>
              </a:rPr>
            </a:b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5" name="TextBox 4">
            <a:extLst>
              <a:ext uri="{FF2B5EF4-FFF2-40B4-BE49-F238E27FC236}">
                <a16:creationId xmlns:a16="http://schemas.microsoft.com/office/drawing/2014/main" id="{09EC9BC6-C284-3498-14C3-846B6900E47D}"/>
              </a:ext>
            </a:extLst>
          </p:cNvPr>
          <p:cNvSpPr txBox="1"/>
          <p:nvPr/>
        </p:nvSpPr>
        <p:spPr>
          <a:xfrm>
            <a:off x="5358476" y="977023"/>
            <a:ext cx="3428323" cy="3156057"/>
          </a:xfrm>
          <a:prstGeom prst="rect">
            <a:avLst/>
          </a:prstGeom>
          <a:noFill/>
        </p:spPr>
        <p:txBody>
          <a:bodyPr wrap="square">
            <a:spAutoFit/>
          </a:bodyPr>
          <a:lstStyle/>
          <a:p>
            <a:pPr lvl="0">
              <a:lnSpc>
                <a:spcPct val="107000"/>
              </a:lnSpc>
              <a:spcBef>
                <a:spcPts val="600"/>
              </a:spcBef>
            </a:pPr>
            <a:r>
              <a:rPr lang="vi-VN" dirty="0">
                <a:solidFill>
                  <a:schemeClr val="bg2"/>
                </a:solidFill>
              </a:rPr>
              <a:t>Thuật toán EM </a:t>
            </a:r>
            <a:r>
              <a:rPr lang="vi-VN" dirty="0">
                <a:solidFill>
                  <a:schemeClr val="tx1"/>
                </a:solidFill>
              </a:rPr>
              <a:t>là một phương pháp thống kê dùng để tìm ước lượng tham số trong các mô hình có tham số không quan sát được (latent variables) hoặc bị thiếu (missing data)</a:t>
            </a:r>
            <a:endPar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endParaRPr>
          </a:p>
          <a:p>
            <a:pPr lvl="0">
              <a:lnSpc>
                <a:spcPct val="107000"/>
              </a:lnSpc>
              <a:spcBef>
                <a:spcPts val="600"/>
              </a:spcBef>
            </a:pP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E-Step</a:t>
            </a:r>
            <a:r>
              <a:rPr lang="en-US"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(Expectation)</a:t>
            </a: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a:t>
            </a:r>
          </a:p>
          <a:p>
            <a:pPr lvl="0">
              <a:lnSpc>
                <a:spcPct val="107000"/>
              </a:lnSpc>
              <a:spcBef>
                <a:spcPts val="600"/>
              </a:spcBef>
            </a:pP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Ta cần tính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P(z|d,w) </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xác suất của topic liên quan dựa trên doc và word. Sử dụng 3 xác suất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P(w|z)</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P(d|z)</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a:t>
            </a:r>
            <a:r>
              <a:rPr lang="en-US" kern="100" dirty="0">
                <a:solidFill>
                  <a:schemeClr val="tx2"/>
                </a:solidFill>
                <a:latin typeface="Calibri" panose="020F0502020204030204" pitchFamily="34" charset="0"/>
                <a:ea typeface="Yu Mincho" panose="02020400000000000000" pitchFamily="18" charset="-128"/>
                <a:cs typeface="Times New Roman" panose="02020603050405020304" pitchFamily="18" charset="0"/>
              </a:rPr>
              <a:t>z</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a:t>
            </a:r>
          </a:p>
          <a:p>
            <a:pPr lvl="0">
              <a:lnSpc>
                <a:spcPct val="107000"/>
              </a:lnSpc>
              <a:spcBef>
                <a:spcPts val="600"/>
              </a:spcBef>
            </a:pP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M-Step</a:t>
            </a: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 (</a:t>
            </a:r>
            <a:r>
              <a:rPr lang="en-US" kern="100" dirty="0" err="1">
                <a:solidFill>
                  <a:schemeClr val="bg2"/>
                </a:solidFill>
                <a:latin typeface="Calibri" panose="020F0502020204030204" pitchFamily="34" charset="0"/>
                <a:ea typeface="Yu Mincho" panose="02020400000000000000" pitchFamily="18" charset="-128"/>
                <a:cs typeface="Times New Roman" panose="02020603050405020304" pitchFamily="18" charset="0"/>
              </a:rPr>
              <a:t>Maximazation</a:t>
            </a:r>
            <a:r>
              <a:rPr lang="en-US" kern="100" dirty="0">
                <a:solidFill>
                  <a:schemeClr val="bg2"/>
                </a:solidFill>
                <a:latin typeface="Calibri" panose="020F0502020204030204" pitchFamily="34" charset="0"/>
                <a:ea typeface="Yu Mincho" panose="02020400000000000000" pitchFamily="18" charset="-128"/>
                <a:cs typeface="Times New Roman" panose="02020603050405020304" pitchFamily="18" charset="0"/>
              </a:rPr>
              <a:t>)</a:t>
            </a:r>
            <a:r>
              <a:rPr lang="vi-VN" sz="1400"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a:t>
            </a:r>
          </a:p>
          <a:p>
            <a:pPr lvl="0">
              <a:lnSpc>
                <a:spcPct val="107000"/>
              </a:lnSpc>
              <a:spcBef>
                <a:spcPts val="600"/>
              </a:spcBef>
            </a:pP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Sau khi có được </a:t>
            </a:r>
            <a:r>
              <a:rPr lang="vi-VN" sz="1400" kern="100" dirty="0">
                <a:solidFill>
                  <a:schemeClr val="tx2"/>
                </a:solidFill>
                <a:effectLst/>
                <a:latin typeface="Calibri" panose="020F0502020204030204" pitchFamily="34" charset="0"/>
                <a:ea typeface="Yu Mincho" panose="02020400000000000000" pitchFamily="18" charset="-128"/>
                <a:cs typeface="Times New Roman" panose="02020603050405020304" pitchFamily="18" charset="0"/>
              </a:rPr>
              <a:t>P(z|d,w)</a:t>
            </a:r>
            <a:r>
              <a:rPr lang="vi-VN" sz="1400"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 ta được xuống ngược lại để tính 3 xác suất kia.</a:t>
            </a:r>
          </a:p>
        </p:txBody>
      </p:sp>
      <p:pic>
        <p:nvPicPr>
          <p:cNvPr id="3" name="Picture 2">
            <a:extLst>
              <a:ext uri="{FF2B5EF4-FFF2-40B4-BE49-F238E27FC236}">
                <a16:creationId xmlns:a16="http://schemas.microsoft.com/office/drawing/2014/main" id="{156BBA31-9756-69B4-237E-A6099F8564E0}"/>
              </a:ext>
            </a:extLst>
          </p:cNvPr>
          <p:cNvPicPr>
            <a:picLocks noChangeAspect="1"/>
          </p:cNvPicPr>
          <p:nvPr/>
        </p:nvPicPr>
        <p:blipFill>
          <a:blip r:embed="rId3"/>
          <a:stretch>
            <a:fillRect/>
          </a:stretch>
        </p:blipFill>
        <p:spPr>
          <a:xfrm>
            <a:off x="1258379" y="1151976"/>
            <a:ext cx="4044254" cy="3017204"/>
          </a:xfrm>
          <a:prstGeom prst="rect">
            <a:avLst/>
          </a:prstGeom>
        </p:spPr>
      </p:pic>
    </p:spTree>
    <p:extLst>
      <p:ext uri="{BB962C8B-B14F-4D97-AF65-F5344CB8AC3E}">
        <p14:creationId xmlns:p14="http://schemas.microsoft.com/office/powerpoint/2010/main" val="4027458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2"/>
          <p:cNvSpPr txBox="1">
            <a:spLocks noGrp="1"/>
          </p:cNvSpPr>
          <p:nvPr>
            <p:ph type="title"/>
          </p:nvPr>
        </p:nvSpPr>
        <p:spPr>
          <a:xfrm>
            <a:off x="1998350" y="540000"/>
            <a:ext cx="6425700" cy="4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err="1">
                <a:solidFill>
                  <a:schemeClr val="tx2"/>
                </a:solidFill>
              </a:rPr>
              <a:t>Ứng</a:t>
            </a:r>
            <a:r>
              <a:rPr lang="en-US" dirty="0">
                <a:solidFill>
                  <a:schemeClr val="tx2"/>
                </a:solidFill>
              </a:rPr>
              <a:t> </a:t>
            </a:r>
            <a:r>
              <a:rPr lang="en-US" dirty="0" err="1">
                <a:solidFill>
                  <a:schemeClr val="tx2"/>
                </a:solidFill>
              </a:rPr>
              <a:t>Dụng</a:t>
            </a:r>
            <a:r>
              <a:rPr lang="en-US" dirty="0">
                <a:solidFill>
                  <a:schemeClr val="tx2"/>
                </a:solidFill>
              </a:rPr>
              <a:t> </a:t>
            </a:r>
            <a:r>
              <a:rPr lang="en-US" dirty="0" err="1">
                <a:solidFill>
                  <a:schemeClr val="tx2"/>
                </a:solidFill>
              </a:rPr>
              <a:t>của</a:t>
            </a:r>
            <a:r>
              <a:rPr lang="en-US" dirty="0">
                <a:solidFill>
                  <a:schemeClr val="tx2"/>
                </a:solidFill>
              </a:rPr>
              <a:t> </a:t>
            </a:r>
            <a:r>
              <a:rPr lang="en-US" dirty="0" err="1">
                <a:solidFill>
                  <a:schemeClr val="tx2"/>
                </a:solidFill>
              </a:rPr>
              <a:t>pLSA</a:t>
            </a:r>
            <a:endParaRPr lang="en-US" dirty="0">
              <a:solidFill>
                <a:schemeClr val="tx2"/>
              </a:solidFill>
            </a:endParaRPr>
          </a:p>
        </p:txBody>
      </p:sp>
      <p:grpSp>
        <p:nvGrpSpPr>
          <p:cNvPr id="403" name="Google Shape;403;p32"/>
          <p:cNvGrpSpPr/>
          <p:nvPr/>
        </p:nvGrpSpPr>
        <p:grpSpPr>
          <a:xfrm>
            <a:off x="723837" y="552000"/>
            <a:ext cx="1218671" cy="1640915"/>
            <a:chOff x="723837" y="552000"/>
            <a:chExt cx="1218671" cy="1640915"/>
          </a:xfrm>
        </p:grpSpPr>
        <p:sp>
          <p:nvSpPr>
            <p:cNvPr id="404" name="Google Shape;404;p32"/>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1379968"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1483960"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409" name="Google Shape;409;p32"/>
            <p:cNvSpPr/>
            <p:nvPr/>
          </p:nvSpPr>
          <p:spPr>
            <a:xfrm flipH="1">
              <a:off x="1686874" y="618464"/>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flipH="1">
              <a:off x="1790866" y="686786"/>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nvGrpSpPr>
            <p:cNvPr id="411" name="Google Shape;411;p32"/>
            <p:cNvGrpSpPr/>
            <p:nvPr/>
          </p:nvGrpSpPr>
          <p:grpSpPr>
            <a:xfrm>
              <a:off x="729630" y="1968358"/>
              <a:ext cx="255615" cy="224557"/>
              <a:chOff x="6184139" y="1980808"/>
              <a:chExt cx="451696" cy="396814"/>
            </a:xfrm>
          </p:grpSpPr>
          <p:sp>
            <p:nvSpPr>
              <p:cNvPr id="412" name="Google Shape;412;p32"/>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2"/>
            <p:cNvGrpSpPr/>
            <p:nvPr/>
          </p:nvGrpSpPr>
          <p:grpSpPr>
            <a:xfrm>
              <a:off x="729630" y="975085"/>
              <a:ext cx="255615" cy="254967"/>
              <a:chOff x="6184139" y="1220827"/>
              <a:chExt cx="451696" cy="450552"/>
            </a:xfrm>
          </p:grpSpPr>
          <p:sp>
            <p:nvSpPr>
              <p:cNvPr id="415" name="Google Shape;415;p32"/>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2"/>
            <p:cNvGrpSpPr/>
            <p:nvPr/>
          </p:nvGrpSpPr>
          <p:grpSpPr>
            <a:xfrm>
              <a:off x="723837" y="1482615"/>
              <a:ext cx="267223" cy="233165"/>
              <a:chOff x="6908262" y="1240186"/>
              <a:chExt cx="472209" cy="412024"/>
            </a:xfrm>
          </p:grpSpPr>
          <p:sp>
            <p:nvSpPr>
              <p:cNvPr id="419" name="Google Shape;419;p32"/>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32"/>
            <p:cNvCxnSpPr/>
            <p:nvPr/>
          </p:nvCxnSpPr>
          <p:spPr>
            <a:xfrm>
              <a:off x="729625" y="1355100"/>
              <a:ext cx="255600" cy="0"/>
            </a:xfrm>
            <a:prstGeom prst="straightConnector1">
              <a:avLst/>
            </a:prstGeom>
            <a:noFill/>
            <a:ln w="9525" cap="flat" cmpd="sng">
              <a:solidFill>
                <a:schemeClr val="dk1"/>
              </a:solidFill>
              <a:prstDash val="solid"/>
              <a:round/>
              <a:headEnd type="none" w="med" len="med"/>
              <a:tailEnd type="none" w="med" len="med"/>
            </a:ln>
          </p:spPr>
        </p:cxnSp>
        <p:cxnSp>
          <p:nvCxnSpPr>
            <p:cNvPr id="428" name="Google Shape;428;p32"/>
            <p:cNvCxnSpPr/>
            <p:nvPr/>
          </p:nvCxnSpPr>
          <p:spPr>
            <a:xfrm>
              <a:off x="729625" y="1845525"/>
              <a:ext cx="255600" cy="0"/>
            </a:xfrm>
            <a:prstGeom prst="straightConnector1">
              <a:avLst/>
            </a:prstGeom>
            <a:noFill/>
            <a:ln w="9525" cap="flat" cmpd="sng">
              <a:solidFill>
                <a:schemeClr val="dk1"/>
              </a:solidFill>
              <a:prstDash val="solid"/>
              <a:round/>
              <a:headEnd type="none" w="med" len="med"/>
              <a:tailEnd type="none" w="med" len="med"/>
            </a:ln>
          </p:spPr>
        </p:cxnSp>
      </p:grpSp>
      <p:sp>
        <p:nvSpPr>
          <p:cNvPr id="20" name="Text 1">
            <a:extLst>
              <a:ext uri="{FF2B5EF4-FFF2-40B4-BE49-F238E27FC236}">
                <a16:creationId xmlns:a16="http://schemas.microsoft.com/office/drawing/2014/main" id="{7EB0609C-83F6-D56F-4D08-FB329472A3A8}"/>
              </a:ext>
            </a:extLst>
          </p:cNvPr>
          <p:cNvSpPr/>
          <p:nvPr/>
        </p:nvSpPr>
        <p:spPr>
          <a:xfrm>
            <a:off x="1711644" y="2384342"/>
            <a:ext cx="5720711" cy="1185148"/>
          </a:xfrm>
          <a:prstGeom prst="rect">
            <a:avLst/>
          </a:prstGeom>
          <a:noFill/>
          <a:ln/>
        </p:spPr>
        <p:txBody>
          <a:bodyPr wrap="square" lIns="0" tIns="0" rIns="0" bIns="0" rtlCol="0" anchor="t"/>
          <a:lstStyle/>
          <a:p>
            <a:pPr marL="0" indent="0">
              <a:lnSpc>
                <a:spcPts val="3100"/>
              </a:lnSpc>
              <a:buNone/>
            </a:pPr>
            <a:endParaRPr lang="en-US" dirty="0">
              <a:solidFill>
                <a:schemeClr val="tx1"/>
              </a:solidFill>
            </a:endParaRPr>
          </a:p>
        </p:txBody>
      </p:sp>
      <p:sp>
        <p:nvSpPr>
          <p:cNvPr id="5" name="TextBox 4">
            <a:extLst>
              <a:ext uri="{FF2B5EF4-FFF2-40B4-BE49-F238E27FC236}">
                <a16:creationId xmlns:a16="http://schemas.microsoft.com/office/drawing/2014/main" id="{09EC9BC6-C284-3498-14C3-846B6900E47D}"/>
              </a:ext>
            </a:extLst>
          </p:cNvPr>
          <p:cNvSpPr txBox="1"/>
          <p:nvPr/>
        </p:nvSpPr>
        <p:spPr>
          <a:xfrm>
            <a:off x="1379968" y="1070879"/>
            <a:ext cx="7248030" cy="3385542"/>
          </a:xfrm>
          <a:prstGeom prst="rect">
            <a:avLst/>
          </a:prstGeom>
          <a:noFill/>
        </p:spPr>
        <p:txBody>
          <a:bodyPr wrap="square">
            <a:spAutoFit/>
          </a:bodyPr>
          <a:lstStyle/>
          <a:p>
            <a:pPr lvl="0">
              <a:spcBef>
                <a:spcPts val="600"/>
              </a:spcBef>
              <a:spcAft>
                <a:spcPts val="600"/>
              </a:spcAft>
            </a:pPr>
            <a:r>
              <a:rPr lang="vi-VN"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Khuyến nghị nội dung (Content Recommendation):</a:t>
            </a:r>
            <a:r>
              <a:rPr lang="en-US"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a:t>
            </a:r>
            <a:r>
              <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sử dụng để phát hiện các chủ đề ẩn trong dữ liệu, từ đó cung cấp các gợi ý nội dung như bài hát, phim, hoặc sản phẩm dựa trên sở thích của người dùng.</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endPar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r>
              <a:rPr lang="vi-VN"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Phân loại văn bản (Text Classification):</a:t>
            </a:r>
            <a:r>
              <a:rPr lang="en-US"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a:t>
            </a:r>
            <a:r>
              <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phân loại các tài liệu văn bản dựa trên các chủ đề ẩn</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endPar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r>
              <a:rPr lang="vi-VN"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Tìm kiếm thông tin (Information Retrieval):</a:t>
            </a:r>
            <a:r>
              <a:rPr lang="en-US"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a:t>
            </a:r>
            <a:r>
              <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sử dụng để cải thiện hiệu quả tìm kiếm bằng cách tổ chức và phân loại tài liệu dựa trên các chủ đề, giúp nâng cao khả năng tìm kiếm tài liệu liên quan.</a:t>
            </a:r>
            <a:endParaRPr lang="en-US"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endPar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endParaRPr>
          </a:p>
          <a:p>
            <a:pPr lvl="0">
              <a:spcBef>
                <a:spcPts val="600"/>
              </a:spcBef>
              <a:spcAft>
                <a:spcPts val="600"/>
              </a:spcAft>
            </a:pPr>
            <a:r>
              <a:rPr lang="vi-VN"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Xử lý ngôn ngữ tự nhiên (Natural Language Processing):</a:t>
            </a:r>
            <a:r>
              <a:rPr lang="en-US" kern="100" dirty="0">
                <a:solidFill>
                  <a:schemeClr val="bg2"/>
                </a:solidFill>
                <a:effectLst/>
                <a:latin typeface="Calibri" panose="020F0502020204030204" pitchFamily="34" charset="0"/>
                <a:ea typeface="Yu Mincho" panose="02020400000000000000" pitchFamily="18" charset="-128"/>
                <a:cs typeface="Times New Roman" panose="02020603050405020304" pitchFamily="18" charset="0"/>
              </a:rPr>
              <a:t> </a:t>
            </a:r>
            <a:r>
              <a:rPr lang="vi-VN" kern="100" dirty="0">
                <a:solidFill>
                  <a:schemeClr val="tx1"/>
                </a:solidFill>
                <a:effectLst/>
                <a:latin typeface="Calibri" panose="020F0502020204030204" pitchFamily="34" charset="0"/>
                <a:ea typeface="Yu Mincho" panose="02020400000000000000" pitchFamily="18" charset="-128"/>
                <a:cs typeface="Times New Roman" panose="02020603050405020304" pitchFamily="18" charset="0"/>
              </a:rPr>
              <a:t>áp dụng trong nhiều bài toán trong NLP như tóm tắt văn bản, dịch máy, hoặc sinh ngữ tự nhiên dựa trên chủ đề.</a:t>
            </a:r>
          </a:p>
        </p:txBody>
      </p:sp>
    </p:spTree>
    <p:extLst>
      <p:ext uri="{BB962C8B-B14F-4D97-AF65-F5344CB8AC3E}">
        <p14:creationId xmlns:p14="http://schemas.microsoft.com/office/powerpoint/2010/main" val="2066165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31"/>
          <p:cNvSpPr txBox="1">
            <a:spLocks noGrp="1"/>
          </p:cNvSpPr>
          <p:nvPr>
            <p:ph type="title" idx="2"/>
          </p:nvPr>
        </p:nvSpPr>
        <p:spPr>
          <a:xfrm>
            <a:off x="2567450" y="1167600"/>
            <a:ext cx="2154900" cy="1735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02</a:t>
            </a:r>
            <a:endParaRPr dirty="0"/>
          </a:p>
        </p:txBody>
      </p:sp>
      <p:sp>
        <p:nvSpPr>
          <p:cNvPr id="350" name="Google Shape;350;p31"/>
          <p:cNvSpPr txBox="1">
            <a:spLocks noGrp="1"/>
          </p:cNvSpPr>
          <p:nvPr>
            <p:ph type="title"/>
          </p:nvPr>
        </p:nvSpPr>
        <p:spPr>
          <a:xfrm>
            <a:off x="2567450" y="3246946"/>
            <a:ext cx="4170300" cy="616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solidFill>
                  <a:schemeClr val="bg2"/>
                </a:solidFill>
              </a:rPr>
              <a:t>Web &amp; UI</a:t>
            </a:r>
            <a:endParaRPr dirty="0">
              <a:solidFill>
                <a:schemeClr val="bg2"/>
              </a:solidFill>
            </a:endParaRPr>
          </a:p>
        </p:txBody>
      </p:sp>
      <p:sp>
        <p:nvSpPr>
          <p:cNvPr id="351" name="Google Shape;351;p31"/>
          <p:cNvSpPr/>
          <p:nvPr/>
        </p:nvSpPr>
        <p:spPr>
          <a:xfrm>
            <a:off x="2661150" y="3023313"/>
            <a:ext cx="4113600" cy="39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661150" y="3023353"/>
            <a:ext cx="646900" cy="38915"/>
          </a:xfrm>
          <a:custGeom>
            <a:avLst/>
            <a:gdLst/>
            <a:ahLst/>
            <a:cxnLst/>
            <a:rect l="l" t="t" r="r" b="b"/>
            <a:pathLst>
              <a:path w="11304" h="680" extrusionOk="0">
                <a:moveTo>
                  <a:pt x="347" y="0"/>
                </a:moveTo>
                <a:cubicBezTo>
                  <a:pt x="153" y="0"/>
                  <a:pt x="0" y="152"/>
                  <a:pt x="0" y="347"/>
                </a:cubicBezTo>
                <a:cubicBezTo>
                  <a:pt x="0" y="527"/>
                  <a:pt x="153" y="679"/>
                  <a:pt x="347" y="679"/>
                </a:cubicBezTo>
                <a:lnTo>
                  <a:pt x="11248" y="679"/>
                </a:lnTo>
                <a:cubicBezTo>
                  <a:pt x="11248" y="458"/>
                  <a:pt x="11261" y="222"/>
                  <a:pt x="11303"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3206407" y="2963780"/>
            <a:ext cx="146045" cy="146102"/>
            <a:chOff x="3206407" y="2963780"/>
            <a:chExt cx="146045" cy="146102"/>
          </a:xfrm>
        </p:grpSpPr>
        <p:sp>
          <p:nvSpPr>
            <p:cNvPr id="354" name="Google Shape;354;p31"/>
            <p:cNvSpPr/>
            <p:nvPr/>
          </p:nvSpPr>
          <p:spPr>
            <a:xfrm>
              <a:off x="3206407" y="2963780"/>
              <a:ext cx="146045" cy="146102"/>
            </a:xfrm>
            <a:custGeom>
              <a:avLst/>
              <a:gdLst/>
              <a:ahLst/>
              <a:cxnLst/>
              <a:rect l="l" t="t" r="r" b="b"/>
              <a:pathLst>
                <a:path w="2552" h="2553" extrusionOk="0">
                  <a:moveTo>
                    <a:pt x="1276" y="1"/>
                  </a:moveTo>
                  <a:cubicBezTo>
                    <a:pt x="568" y="1"/>
                    <a:pt x="0" y="570"/>
                    <a:pt x="0" y="1277"/>
                  </a:cubicBezTo>
                  <a:cubicBezTo>
                    <a:pt x="0" y="1984"/>
                    <a:pt x="568" y="2552"/>
                    <a:pt x="1276" y="2552"/>
                  </a:cubicBezTo>
                  <a:cubicBezTo>
                    <a:pt x="1983" y="2552"/>
                    <a:pt x="2552" y="1984"/>
                    <a:pt x="2552" y="1277"/>
                  </a:cubicBezTo>
                  <a:cubicBezTo>
                    <a:pt x="2552" y="570"/>
                    <a:pt x="1983" y="1"/>
                    <a:pt x="1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250815" y="3008245"/>
              <a:ext cx="57227" cy="57170"/>
            </a:xfrm>
            <a:custGeom>
              <a:avLst/>
              <a:gdLst/>
              <a:ahLst/>
              <a:cxnLst/>
              <a:rect l="l" t="t" r="r" b="b"/>
              <a:pathLst>
                <a:path w="1000" h="999" extrusionOk="0">
                  <a:moveTo>
                    <a:pt x="500" y="0"/>
                  </a:moveTo>
                  <a:cubicBezTo>
                    <a:pt x="223" y="0"/>
                    <a:pt x="1" y="222"/>
                    <a:pt x="1" y="500"/>
                  </a:cubicBezTo>
                  <a:cubicBezTo>
                    <a:pt x="1" y="777"/>
                    <a:pt x="223" y="999"/>
                    <a:pt x="500" y="999"/>
                  </a:cubicBezTo>
                  <a:cubicBezTo>
                    <a:pt x="777" y="999"/>
                    <a:pt x="999" y="777"/>
                    <a:pt x="999" y="500"/>
                  </a:cubicBezTo>
                  <a:cubicBezTo>
                    <a:pt x="999" y="222"/>
                    <a:pt x="777" y="0"/>
                    <a:pt x="500" y="0"/>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1"/>
          <p:cNvGrpSpPr/>
          <p:nvPr/>
        </p:nvGrpSpPr>
        <p:grpSpPr>
          <a:xfrm>
            <a:off x="4776350" y="1728120"/>
            <a:ext cx="1314377" cy="482094"/>
            <a:chOff x="4776350" y="1692025"/>
            <a:chExt cx="1314377" cy="482094"/>
          </a:xfrm>
        </p:grpSpPr>
        <p:sp>
          <p:nvSpPr>
            <p:cNvPr id="357" name="Google Shape;357;p31"/>
            <p:cNvSpPr/>
            <p:nvPr/>
          </p:nvSpPr>
          <p:spPr>
            <a:xfrm>
              <a:off x="5195459" y="1692025"/>
              <a:ext cx="492273" cy="482094"/>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rgbClr val="FF6A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77513" y="1860017"/>
              <a:ext cx="42768" cy="146115"/>
            </a:xfrm>
            <a:custGeom>
              <a:avLst/>
              <a:gdLst/>
              <a:ahLst/>
              <a:cxnLst/>
              <a:rect l="l" t="t" r="r" b="b"/>
              <a:pathLst>
                <a:path w="958" h="3273" extrusionOk="0">
                  <a:moveTo>
                    <a:pt x="0" y="0"/>
                  </a:moveTo>
                  <a:lnTo>
                    <a:pt x="0" y="3273"/>
                  </a:lnTo>
                  <a:lnTo>
                    <a:pt x="958" y="3273"/>
                  </a:lnTo>
                  <a:lnTo>
                    <a:pt x="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458629" y="1860017"/>
              <a:ext cx="43393" cy="146115"/>
            </a:xfrm>
            <a:custGeom>
              <a:avLst/>
              <a:gdLst/>
              <a:ahLst/>
              <a:cxnLst/>
              <a:rect l="l" t="t" r="r" b="b"/>
              <a:pathLst>
                <a:path w="972" h="3273" extrusionOk="0">
                  <a:moveTo>
                    <a:pt x="0" y="0"/>
                  </a:moveTo>
                  <a:lnTo>
                    <a:pt x="0" y="3273"/>
                  </a:lnTo>
                  <a:lnTo>
                    <a:pt x="971" y="3273"/>
                  </a:lnTo>
                  <a:lnTo>
                    <a:pt x="9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5829434" y="1802383"/>
              <a:ext cx="261293" cy="261337"/>
            </a:xfrm>
            <a:custGeom>
              <a:avLst/>
              <a:gdLst/>
              <a:ahLst/>
              <a:cxnLst/>
              <a:rect l="l" t="t" r="r" b="b"/>
              <a:pathLst>
                <a:path w="5853" h="5854" extrusionOk="0">
                  <a:moveTo>
                    <a:pt x="2927" y="1"/>
                  </a:moveTo>
                  <a:cubicBezTo>
                    <a:pt x="1319" y="1"/>
                    <a:pt x="1" y="1319"/>
                    <a:pt x="1" y="2928"/>
                  </a:cubicBezTo>
                  <a:cubicBezTo>
                    <a:pt x="1" y="4550"/>
                    <a:pt x="1319" y="5853"/>
                    <a:pt x="2927" y="5853"/>
                  </a:cubicBezTo>
                  <a:cubicBezTo>
                    <a:pt x="4549" y="5853"/>
                    <a:pt x="5853" y="4550"/>
                    <a:pt x="5853" y="2928"/>
                  </a:cubicBezTo>
                  <a:cubicBezTo>
                    <a:pt x="5853" y="1319"/>
                    <a:pt x="4549" y="1"/>
                    <a:pt x="29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5931622" y="1905151"/>
              <a:ext cx="48928" cy="56428"/>
            </a:xfrm>
            <a:custGeom>
              <a:avLst/>
              <a:gdLst/>
              <a:ahLst/>
              <a:cxnLst/>
              <a:rect l="l" t="t" r="r" b="b"/>
              <a:pathLst>
                <a:path w="1096" h="1264" extrusionOk="0">
                  <a:moveTo>
                    <a:pt x="0" y="1"/>
                  </a:moveTo>
                  <a:lnTo>
                    <a:pt x="0" y="1263"/>
                  </a:lnTo>
                  <a:lnTo>
                    <a:pt x="1095" y="626"/>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5980506" y="1905151"/>
              <a:ext cx="8125" cy="55803"/>
            </a:xfrm>
            <a:custGeom>
              <a:avLst/>
              <a:gdLst/>
              <a:ahLst/>
              <a:cxnLst/>
              <a:rect l="l" t="t" r="r" b="b"/>
              <a:pathLst>
                <a:path w="182" h="1250" extrusionOk="0">
                  <a:moveTo>
                    <a:pt x="0" y="1"/>
                  </a:moveTo>
                  <a:lnTo>
                    <a:pt x="0" y="1249"/>
                  </a:lnTo>
                  <a:lnTo>
                    <a:pt x="181" y="1249"/>
                  </a:lnTo>
                  <a:lnTo>
                    <a:pt x="1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776350" y="1802383"/>
              <a:ext cx="260668" cy="261337"/>
            </a:xfrm>
            <a:custGeom>
              <a:avLst/>
              <a:gdLst/>
              <a:ahLst/>
              <a:cxnLst/>
              <a:rect l="l" t="t" r="r" b="b"/>
              <a:pathLst>
                <a:path w="5839" h="5854" extrusionOk="0">
                  <a:moveTo>
                    <a:pt x="2913" y="1"/>
                  </a:moveTo>
                  <a:cubicBezTo>
                    <a:pt x="1304" y="1"/>
                    <a:pt x="1" y="1319"/>
                    <a:pt x="1" y="2928"/>
                  </a:cubicBezTo>
                  <a:cubicBezTo>
                    <a:pt x="1" y="4550"/>
                    <a:pt x="1304" y="5853"/>
                    <a:pt x="2913" y="5853"/>
                  </a:cubicBezTo>
                  <a:cubicBezTo>
                    <a:pt x="4535" y="5853"/>
                    <a:pt x="5839" y="4550"/>
                    <a:pt x="5839" y="2928"/>
                  </a:cubicBezTo>
                  <a:cubicBezTo>
                    <a:pt x="5839" y="1319"/>
                    <a:pt x="4535" y="1"/>
                    <a:pt x="2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885904" y="1905151"/>
              <a:ext cx="49017" cy="56428"/>
            </a:xfrm>
            <a:custGeom>
              <a:avLst/>
              <a:gdLst/>
              <a:ahLst/>
              <a:cxnLst/>
              <a:rect l="l" t="t" r="r" b="b"/>
              <a:pathLst>
                <a:path w="1098" h="1264" extrusionOk="0">
                  <a:moveTo>
                    <a:pt x="1097" y="1"/>
                  </a:moveTo>
                  <a:lnTo>
                    <a:pt x="1" y="626"/>
                  </a:lnTo>
                  <a:lnTo>
                    <a:pt x="1097" y="1263"/>
                  </a:lnTo>
                  <a:lnTo>
                    <a:pt x="10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878493" y="1905151"/>
              <a:ext cx="7455" cy="55803"/>
            </a:xfrm>
            <a:custGeom>
              <a:avLst/>
              <a:gdLst/>
              <a:ahLst/>
              <a:cxnLst/>
              <a:rect l="l" t="t" r="r" b="b"/>
              <a:pathLst>
                <a:path w="167" h="1250" extrusionOk="0">
                  <a:moveTo>
                    <a:pt x="1" y="1"/>
                  </a:moveTo>
                  <a:lnTo>
                    <a:pt x="1" y="1249"/>
                  </a:lnTo>
                  <a:lnTo>
                    <a:pt x="167" y="1249"/>
                  </a:lnTo>
                  <a:lnTo>
                    <a:pt x="1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31"/>
          <p:cNvGrpSpPr/>
          <p:nvPr/>
        </p:nvGrpSpPr>
        <p:grpSpPr>
          <a:xfrm>
            <a:off x="723837" y="552000"/>
            <a:ext cx="1244188" cy="1640915"/>
            <a:chOff x="723837" y="552000"/>
            <a:chExt cx="1244188" cy="1640915"/>
          </a:xfrm>
        </p:grpSpPr>
        <p:sp>
          <p:nvSpPr>
            <p:cNvPr id="367" name="Google Shape;367;p31"/>
            <p:cNvSpPr/>
            <p:nvPr/>
          </p:nvSpPr>
          <p:spPr>
            <a:xfrm>
              <a:off x="729625" y="552000"/>
              <a:ext cx="98100" cy="98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882900" y="552000"/>
              <a:ext cx="98100" cy="9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1036175" y="552000"/>
              <a:ext cx="98100" cy="9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1"/>
            <p:cNvGrpSpPr/>
            <p:nvPr/>
          </p:nvGrpSpPr>
          <p:grpSpPr>
            <a:xfrm>
              <a:off x="729630" y="1968358"/>
              <a:ext cx="255615" cy="224557"/>
              <a:chOff x="6184139" y="1980808"/>
              <a:chExt cx="451696" cy="396814"/>
            </a:xfrm>
          </p:grpSpPr>
          <p:sp>
            <p:nvSpPr>
              <p:cNvPr id="371" name="Google Shape;371;p31"/>
              <p:cNvSpPr/>
              <p:nvPr/>
            </p:nvSpPr>
            <p:spPr>
              <a:xfrm>
                <a:off x="6184139" y="1980808"/>
                <a:ext cx="451696" cy="396814"/>
              </a:xfrm>
              <a:custGeom>
                <a:avLst/>
                <a:gdLst/>
                <a:ahLst/>
                <a:cxnLst/>
                <a:rect l="l" t="t" r="r" b="b"/>
                <a:pathLst>
                  <a:path w="9473" h="8322" extrusionOk="0">
                    <a:moveTo>
                      <a:pt x="4272" y="361"/>
                    </a:moveTo>
                    <a:cubicBezTo>
                      <a:pt x="4675" y="361"/>
                      <a:pt x="5063" y="583"/>
                      <a:pt x="5257" y="943"/>
                    </a:cubicBezTo>
                    <a:cubicBezTo>
                      <a:pt x="5285" y="1013"/>
                      <a:pt x="5354" y="1041"/>
                      <a:pt x="5437" y="1041"/>
                    </a:cubicBezTo>
                    <a:cubicBezTo>
                      <a:pt x="5466" y="1038"/>
                      <a:pt x="5495" y="1036"/>
                      <a:pt x="5524" y="1036"/>
                    </a:cubicBezTo>
                    <a:cubicBezTo>
                      <a:pt x="5868" y="1036"/>
                      <a:pt x="6196" y="1263"/>
                      <a:pt x="6324" y="1596"/>
                    </a:cubicBezTo>
                    <a:cubicBezTo>
                      <a:pt x="6349" y="1657"/>
                      <a:pt x="6408" y="1709"/>
                      <a:pt x="6480" y="1709"/>
                    </a:cubicBezTo>
                    <a:cubicBezTo>
                      <a:pt x="6489" y="1709"/>
                      <a:pt x="6497" y="1708"/>
                      <a:pt x="6505" y="1707"/>
                    </a:cubicBezTo>
                    <a:cubicBezTo>
                      <a:pt x="6521" y="1705"/>
                      <a:pt x="6536" y="1704"/>
                      <a:pt x="6552" y="1704"/>
                    </a:cubicBezTo>
                    <a:cubicBezTo>
                      <a:pt x="6838" y="1704"/>
                      <a:pt x="7088" y="1944"/>
                      <a:pt x="7088" y="2234"/>
                    </a:cubicBezTo>
                    <a:cubicBezTo>
                      <a:pt x="7088" y="2524"/>
                      <a:pt x="6851" y="2760"/>
                      <a:pt x="6561" y="2760"/>
                    </a:cubicBezTo>
                    <a:lnTo>
                      <a:pt x="6311" y="2760"/>
                    </a:lnTo>
                    <a:lnTo>
                      <a:pt x="6311" y="2178"/>
                    </a:lnTo>
                    <a:cubicBezTo>
                      <a:pt x="6311" y="2073"/>
                      <a:pt x="6222" y="1988"/>
                      <a:pt x="6120" y="1988"/>
                    </a:cubicBezTo>
                    <a:cubicBezTo>
                      <a:pt x="6101" y="1988"/>
                      <a:pt x="6081" y="1991"/>
                      <a:pt x="6061" y="1997"/>
                    </a:cubicBezTo>
                    <a:lnTo>
                      <a:pt x="4064" y="2566"/>
                    </a:lnTo>
                    <a:cubicBezTo>
                      <a:pt x="3981" y="2594"/>
                      <a:pt x="3926" y="2677"/>
                      <a:pt x="3939" y="2760"/>
                    </a:cubicBezTo>
                    <a:lnTo>
                      <a:pt x="3066" y="2760"/>
                    </a:lnTo>
                    <a:cubicBezTo>
                      <a:pt x="2678" y="2760"/>
                      <a:pt x="2345" y="2413"/>
                      <a:pt x="2373" y="2025"/>
                    </a:cubicBezTo>
                    <a:cubicBezTo>
                      <a:pt x="2373" y="1886"/>
                      <a:pt x="2441" y="1720"/>
                      <a:pt x="2552" y="1609"/>
                    </a:cubicBezTo>
                    <a:cubicBezTo>
                      <a:pt x="2678" y="1470"/>
                      <a:pt x="2830" y="1401"/>
                      <a:pt x="3011" y="1387"/>
                    </a:cubicBezTo>
                    <a:cubicBezTo>
                      <a:pt x="3094" y="1374"/>
                      <a:pt x="3163" y="1318"/>
                      <a:pt x="3177" y="1235"/>
                    </a:cubicBezTo>
                    <a:cubicBezTo>
                      <a:pt x="3232" y="999"/>
                      <a:pt x="3371" y="777"/>
                      <a:pt x="3565" y="610"/>
                    </a:cubicBezTo>
                    <a:cubicBezTo>
                      <a:pt x="3773" y="444"/>
                      <a:pt x="4009" y="361"/>
                      <a:pt x="4272" y="361"/>
                    </a:cubicBezTo>
                    <a:close/>
                    <a:moveTo>
                      <a:pt x="5936" y="2413"/>
                    </a:moveTo>
                    <a:lnTo>
                      <a:pt x="5936" y="2816"/>
                    </a:lnTo>
                    <a:lnTo>
                      <a:pt x="4300" y="3301"/>
                    </a:lnTo>
                    <a:lnTo>
                      <a:pt x="4300" y="2885"/>
                    </a:lnTo>
                    <a:lnTo>
                      <a:pt x="5936" y="2413"/>
                    </a:lnTo>
                    <a:close/>
                    <a:moveTo>
                      <a:pt x="5618" y="4493"/>
                    </a:moveTo>
                    <a:cubicBezTo>
                      <a:pt x="5797" y="4493"/>
                      <a:pt x="5936" y="4632"/>
                      <a:pt x="5936" y="4813"/>
                    </a:cubicBezTo>
                    <a:lnTo>
                      <a:pt x="5936" y="4826"/>
                    </a:lnTo>
                    <a:lnTo>
                      <a:pt x="5936" y="4841"/>
                    </a:lnTo>
                    <a:cubicBezTo>
                      <a:pt x="5936" y="5007"/>
                      <a:pt x="5797" y="5146"/>
                      <a:pt x="5618" y="5146"/>
                    </a:cubicBezTo>
                    <a:lnTo>
                      <a:pt x="5326" y="5146"/>
                    </a:lnTo>
                    <a:cubicBezTo>
                      <a:pt x="5146" y="5146"/>
                      <a:pt x="5007" y="5007"/>
                      <a:pt x="5007" y="4841"/>
                    </a:cubicBezTo>
                    <a:lnTo>
                      <a:pt x="5007" y="4813"/>
                    </a:lnTo>
                    <a:cubicBezTo>
                      <a:pt x="5007" y="4632"/>
                      <a:pt x="5146" y="4493"/>
                      <a:pt x="5326" y="4493"/>
                    </a:cubicBezTo>
                    <a:close/>
                    <a:moveTo>
                      <a:pt x="3621" y="4909"/>
                    </a:moveTo>
                    <a:cubicBezTo>
                      <a:pt x="3800" y="4909"/>
                      <a:pt x="3939" y="5048"/>
                      <a:pt x="3939" y="5215"/>
                    </a:cubicBezTo>
                    <a:lnTo>
                      <a:pt x="3939" y="5229"/>
                    </a:lnTo>
                    <a:lnTo>
                      <a:pt x="3939" y="5242"/>
                    </a:lnTo>
                    <a:cubicBezTo>
                      <a:pt x="3939" y="5409"/>
                      <a:pt x="3800" y="5547"/>
                      <a:pt x="3621" y="5547"/>
                    </a:cubicBezTo>
                    <a:lnTo>
                      <a:pt x="3316" y="5547"/>
                    </a:lnTo>
                    <a:cubicBezTo>
                      <a:pt x="3149" y="5547"/>
                      <a:pt x="3011" y="5409"/>
                      <a:pt x="3011" y="5242"/>
                    </a:cubicBezTo>
                    <a:lnTo>
                      <a:pt x="3011" y="5215"/>
                    </a:lnTo>
                    <a:cubicBezTo>
                      <a:pt x="3011" y="5048"/>
                      <a:pt x="3149" y="4909"/>
                      <a:pt x="3316" y="4909"/>
                    </a:cubicBezTo>
                    <a:close/>
                    <a:moveTo>
                      <a:pt x="7615" y="2483"/>
                    </a:moveTo>
                    <a:lnTo>
                      <a:pt x="7615" y="6200"/>
                    </a:lnTo>
                    <a:lnTo>
                      <a:pt x="1873" y="6200"/>
                    </a:lnTo>
                    <a:lnTo>
                      <a:pt x="1873" y="2483"/>
                    </a:lnTo>
                    <a:lnTo>
                      <a:pt x="2081" y="2483"/>
                    </a:lnTo>
                    <a:cubicBezTo>
                      <a:pt x="2247" y="2871"/>
                      <a:pt x="2636" y="3134"/>
                      <a:pt x="3066" y="3134"/>
                    </a:cubicBezTo>
                    <a:lnTo>
                      <a:pt x="3939" y="3134"/>
                    </a:lnTo>
                    <a:lnTo>
                      <a:pt x="3939" y="4619"/>
                    </a:lnTo>
                    <a:cubicBezTo>
                      <a:pt x="3843" y="4563"/>
                      <a:pt x="3732" y="4536"/>
                      <a:pt x="3621" y="4536"/>
                    </a:cubicBezTo>
                    <a:lnTo>
                      <a:pt x="3316" y="4536"/>
                    </a:lnTo>
                    <a:cubicBezTo>
                      <a:pt x="2941" y="4536"/>
                      <a:pt x="2636" y="4841"/>
                      <a:pt x="2636" y="5215"/>
                    </a:cubicBezTo>
                    <a:lnTo>
                      <a:pt x="2636" y="5242"/>
                    </a:lnTo>
                    <a:cubicBezTo>
                      <a:pt x="2636" y="5617"/>
                      <a:pt x="2941" y="5922"/>
                      <a:pt x="3316" y="5922"/>
                    </a:cubicBezTo>
                    <a:lnTo>
                      <a:pt x="3621" y="5922"/>
                    </a:lnTo>
                    <a:cubicBezTo>
                      <a:pt x="4009" y="5922"/>
                      <a:pt x="4300" y="5590"/>
                      <a:pt x="4300" y="5215"/>
                    </a:cubicBezTo>
                    <a:lnTo>
                      <a:pt x="4300" y="3676"/>
                    </a:lnTo>
                    <a:lnTo>
                      <a:pt x="5936" y="3204"/>
                    </a:lnTo>
                    <a:lnTo>
                      <a:pt x="5936" y="4203"/>
                    </a:lnTo>
                    <a:cubicBezTo>
                      <a:pt x="5840" y="4161"/>
                      <a:pt x="5742" y="4133"/>
                      <a:pt x="5618" y="4133"/>
                    </a:cubicBezTo>
                    <a:lnTo>
                      <a:pt x="5326" y="4133"/>
                    </a:lnTo>
                    <a:cubicBezTo>
                      <a:pt x="4952" y="4133"/>
                      <a:pt x="4647" y="4438"/>
                      <a:pt x="4647" y="4813"/>
                    </a:cubicBezTo>
                    <a:lnTo>
                      <a:pt x="4647" y="4841"/>
                    </a:lnTo>
                    <a:cubicBezTo>
                      <a:pt x="4647" y="5215"/>
                      <a:pt x="4952" y="5520"/>
                      <a:pt x="5326" y="5520"/>
                    </a:cubicBezTo>
                    <a:lnTo>
                      <a:pt x="5618" y="5520"/>
                    </a:lnTo>
                    <a:cubicBezTo>
                      <a:pt x="6006" y="5520"/>
                      <a:pt x="6311" y="5187"/>
                      <a:pt x="6311" y="4813"/>
                    </a:cubicBezTo>
                    <a:lnTo>
                      <a:pt x="6311" y="3134"/>
                    </a:lnTo>
                    <a:lnTo>
                      <a:pt x="6561" y="3134"/>
                    </a:lnTo>
                    <a:cubicBezTo>
                      <a:pt x="6962" y="3134"/>
                      <a:pt x="7323" y="2857"/>
                      <a:pt x="7434" y="2483"/>
                    </a:cubicBezTo>
                    <a:close/>
                    <a:moveTo>
                      <a:pt x="8044" y="1664"/>
                    </a:moveTo>
                    <a:cubicBezTo>
                      <a:pt x="8253" y="1664"/>
                      <a:pt x="8432" y="1831"/>
                      <a:pt x="8432" y="2053"/>
                    </a:cubicBezTo>
                    <a:lnTo>
                      <a:pt x="8432" y="6629"/>
                    </a:lnTo>
                    <a:cubicBezTo>
                      <a:pt x="8432" y="6838"/>
                      <a:pt x="8253" y="7017"/>
                      <a:pt x="8044" y="7017"/>
                    </a:cubicBezTo>
                    <a:lnTo>
                      <a:pt x="1443" y="7017"/>
                    </a:lnTo>
                    <a:cubicBezTo>
                      <a:pt x="1221" y="7017"/>
                      <a:pt x="1055" y="6838"/>
                      <a:pt x="1055" y="6629"/>
                    </a:cubicBezTo>
                    <a:lnTo>
                      <a:pt x="1055" y="2053"/>
                    </a:lnTo>
                    <a:cubicBezTo>
                      <a:pt x="1055" y="1831"/>
                      <a:pt x="1221" y="1664"/>
                      <a:pt x="1443" y="1664"/>
                    </a:cubicBezTo>
                    <a:lnTo>
                      <a:pt x="2081" y="1664"/>
                    </a:lnTo>
                    <a:cubicBezTo>
                      <a:pt x="2025" y="1803"/>
                      <a:pt x="1998" y="1956"/>
                      <a:pt x="1998" y="2108"/>
                    </a:cubicBezTo>
                    <a:lnTo>
                      <a:pt x="1679" y="2108"/>
                    </a:lnTo>
                    <a:cubicBezTo>
                      <a:pt x="1582" y="2108"/>
                      <a:pt x="1498" y="2191"/>
                      <a:pt x="1498" y="2289"/>
                    </a:cubicBezTo>
                    <a:lnTo>
                      <a:pt x="1498" y="6394"/>
                    </a:lnTo>
                    <a:cubicBezTo>
                      <a:pt x="1498" y="6490"/>
                      <a:pt x="1582" y="6574"/>
                      <a:pt x="1679" y="6574"/>
                    </a:cubicBezTo>
                    <a:lnTo>
                      <a:pt x="7794" y="6574"/>
                    </a:lnTo>
                    <a:cubicBezTo>
                      <a:pt x="7905" y="6574"/>
                      <a:pt x="7989" y="6490"/>
                      <a:pt x="7989" y="6394"/>
                    </a:cubicBezTo>
                    <a:lnTo>
                      <a:pt x="7989" y="2289"/>
                    </a:lnTo>
                    <a:cubicBezTo>
                      <a:pt x="7989" y="2191"/>
                      <a:pt x="7905" y="2108"/>
                      <a:pt x="7794" y="2108"/>
                    </a:cubicBezTo>
                    <a:lnTo>
                      <a:pt x="7448" y="2108"/>
                    </a:lnTo>
                    <a:cubicBezTo>
                      <a:pt x="7434" y="1942"/>
                      <a:pt x="7365" y="1790"/>
                      <a:pt x="7254" y="1664"/>
                    </a:cubicBezTo>
                    <a:close/>
                    <a:moveTo>
                      <a:pt x="4272" y="0"/>
                    </a:moveTo>
                    <a:cubicBezTo>
                      <a:pt x="3926" y="0"/>
                      <a:pt x="3593" y="111"/>
                      <a:pt x="3329" y="320"/>
                    </a:cubicBezTo>
                    <a:cubicBezTo>
                      <a:pt x="3107" y="514"/>
                      <a:pt x="2941" y="749"/>
                      <a:pt x="2844" y="1026"/>
                    </a:cubicBezTo>
                    <a:cubicBezTo>
                      <a:pt x="2663" y="1069"/>
                      <a:pt x="2484" y="1165"/>
                      <a:pt x="2345" y="1290"/>
                    </a:cubicBezTo>
                    <a:lnTo>
                      <a:pt x="1443" y="1290"/>
                    </a:lnTo>
                    <a:cubicBezTo>
                      <a:pt x="1027" y="1290"/>
                      <a:pt x="681" y="1637"/>
                      <a:pt x="681" y="2053"/>
                    </a:cubicBezTo>
                    <a:lnTo>
                      <a:pt x="681" y="6629"/>
                    </a:lnTo>
                    <a:cubicBezTo>
                      <a:pt x="681" y="6768"/>
                      <a:pt x="722" y="6906"/>
                      <a:pt x="792" y="7017"/>
                    </a:cubicBezTo>
                    <a:lnTo>
                      <a:pt x="195" y="7017"/>
                    </a:lnTo>
                    <a:cubicBezTo>
                      <a:pt x="84" y="7017"/>
                      <a:pt x="1" y="7101"/>
                      <a:pt x="1" y="7198"/>
                    </a:cubicBezTo>
                    <a:lnTo>
                      <a:pt x="1" y="7642"/>
                    </a:lnTo>
                    <a:cubicBezTo>
                      <a:pt x="1" y="8016"/>
                      <a:pt x="320" y="8321"/>
                      <a:pt x="694" y="8321"/>
                    </a:cubicBezTo>
                    <a:lnTo>
                      <a:pt x="3926" y="8321"/>
                    </a:lnTo>
                    <a:cubicBezTo>
                      <a:pt x="4037" y="8321"/>
                      <a:pt x="4120" y="8238"/>
                      <a:pt x="4120" y="8141"/>
                    </a:cubicBezTo>
                    <a:cubicBezTo>
                      <a:pt x="4120" y="8030"/>
                      <a:pt x="4037" y="7947"/>
                      <a:pt x="3926" y="7947"/>
                    </a:cubicBezTo>
                    <a:lnTo>
                      <a:pt x="694" y="7947"/>
                    </a:lnTo>
                    <a:cubicBezTo>
                      <a:pt x="514" y="7947"/>
                      <a:pt x="376" y="7808"/>
                      <a:pt x="376" y="7642"/>
                    </a:cubicBezTo>
                    <a:lnTo>
                      <a:pt x="376" y="7392"/>
                    </a:lnTo>
                    <a:lnTo>
                      <a:pt x="9098" y="7392"/>
                    </a:lnTo>
                    <a:lnTo>
                      <a:pt x="9098" y="7642"/>
                    </a:lnTo>
                    <a:cubicBezTo>
                      <a:pt x="9098" y="7808"/>
                      <a:pt x="8959" y="7947"/>
                      <a:pt x="8793" y="7947"/>
                    </a:cubicBezTo>
                    <a:lnTo>
                      <a:pt x="5562" y="7947"/>
                    </a:lnTo>
                    <a:cubicBezTo>
                      <a:pt x="5451" y="7947"/>
                      <a:pt x="5368" y="8030"/>
                      <a:pt x="5368" y="8141"/>
                    </a:cubicBezTo>
                    <a:cubicBezTo>
                      <a:pt x="5368" y="8238"/>
                      <a:pt x="5451" y="8321"/>
                      <a:pt x="5562" y="8321"/>
                    </a:cubicBezTo>
                    <a:lnTo>
                      <a:pt x="8793" y="8321"/>
                    </a:lnTo>
                    <a:cubicBezTo>
                      <a:pt x="9168" y="8321"/>
                      <a:pt x="9473" y="8016"/>
                      <a:pt x="9473" y="7642"/>
                    </a:cubicBezTo>
                    <a:lnTo>
                      <a:pt x="9473" y="7198"/>
                    </a:lnTo>
                    <a:cubicBezTo>
                      <a:pt x="9473" y="7101"/>
                      <a:pt x="9390" y="7017"/>
                      <a:pt x="9292" y="7017"/>
                    </a:cubicBezTo>
                    <a:lnTo>
                      <a:pt x="8696" y="7017"/>
                    </a:lnTo>
                    <a:cubicBezTo>
                      <a:pt x="8765" y="6906"/>
                      <a:pt x="8793" y="6768"/>
                      <a:pt x="8793" y="6629"/>
                    </a:cubicBezTo>
                    <a:lnTo>
                      <a:pt x="8793" y="2053"/>
                    </a:lnTo>
                    <a:cubicBezTo>
                      <a:pt x="8793" y="1637"/>
                      <a:pt x="8460" y="1290"/>
                      <a:pt x="8044" y="1290"/>
                    </a:cubicBezTo>
                    <a:lnTo>
                      <a:pt x="6588" y="1290"/>
                    </a:lnTo>
                    <a:cubicBezTo>
                      <a:pt x="6367" y="915"/>
                      <a:pt x="5964" y="666"/>
                      <a:pt x="5520" y="666"/>
                    </a:cubicBezTo>
                    <a:cubicBezTo>
                      <a:pt x="5243" y="250"/>
                      <a:pt x="4771" y="0"/>
                      <a:pt x="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400384" y="2359892"/>
                <a:ext cx="19216" cy="17499"/>
              </a:xfrm>
              <a:custGeom>
                <a:avLst/>
                <a:gdLst/>
                <a:ahLst/>
                <a:cxnLst/>
                <a:rect l="l" t="t" r="r" b="b"/>
                <a:pathLst>
                  <a:path w="403" h="367" extrusionOk="0">
                    <a:moveTo>
                      <a:pt x="192" y="0"/>
                    </a:moveTo>
                    <a:cubicBezTo>
                      <a:pt x="147" y="0"/>
                      <a:pt x="103" y="19"/>
                      <a:pt x="70" y="53"/>
                    </a:cubicBezTo>
                    <a:cubicBezTo>
                      <a:pt x="14" y="121"/>
                      <a:pt x="1" y="219"/>
                      <a:pt x="56" y="288"/>
                    </a:cubicBezTo>
                    <a:cubicBezTo>
                      <a:pt x="89" y="342"/>
                      <a:pt x="142" y="366"/>
                      <a:pt x="197" y="366"/>
                    </a:cubicBezTo>
                    <a:cubicBezTo>
                      <a:pt x="283" y="366"/>
                      <a:pt x="372" y="306"/>
                      <a:pt x="389" y="205"/>
                    </a:cubicBezTo>
                    <a:cubicBezTo>
                      <a:pt x="403" y="136"/>
                      <a:pt x="362" y="53"/>
                      <a:pt x="278" y="25"/>
                    </a:cubicBezTo>
                    <a:cubicBezTo>
                      <a:pt x="251" y="8"/>
                      <a:pt x="221"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1"/>
            <p:cNvGrpSpPr/>
            <p:nvPr/>
          </p:nvGrpSpPr>
          <p:grpSpPr>
            <a:xfrm>
              <a:off x="729630" y="975085"/>
              <a:ext cx="255615" cy="254967"/>
              <a:chOff x="6184139" y="1220827"/>
              <a:chExt cx="451696" cy="450552"/>
            </a:xfrm>
          </p:grpSpPr>
          <p:sp>
            <p:nvSpPr>
              <p:cNvPr id="374" name="Google Shape;374;p31"/>
              <p:cNvSpPr/>
              <p:nvPr/>
            </p:nvSpPr>
            <p:spPr>
              <a:xfrm>
                <a:off x="6353416" y="1390104"/>
                <a:ext cx="117776" cy="137087"/>
              </a:xfrm>
              <a:custGeom>
                <a:avLst/>
                <a:gdLst/>
                <a:ahLst/>
                <a:cxnLst/>
                <a:rect l="l" t="t" r="r" b="b"/>
                <a:pathLst>
                  <a:path w="2470" h="2875" extrusionOk="0">
                    <a:moveTo>
                      <a:pt x="916" y="1946"/>
                    </a:moveTo>
                    <a:cubicBezTo>
                      <a:pt x="1069" y="1946"/>
                      <a:pt x="1193" y="2070"/>
                      <a:pt x="1193" y="2224"/>
                    </a:cubicBezTo>
                    <a:cubicBezTo>
                      <a:pt x="1193" y="2376"/>
                      <a:pt x="1069" y="2501"/>
                      <a:pt x="916" y="2501"/>
                    </a:cubicBezTo>
                    <a:lnTo>
                      <a:pt x="666" y="2501"/>
                    </a:lnTo>
                    <a:cubicBezTo>
                      <a:pt x="500" y="2501"/>
                      <a:pt x="376" y="2376"/>
                      <a:pt x="376" y="2224"/>
                    </a:cubicBezTo>
                    <a:cubicBezTo>
                      <a:pt x="376" y="2070"/>
                      <a:pt x="500" y="1946"/>
                      <a:pt x="666" y="1946"/>
                    </a:cubicBezTo>
                    <a:close/>
                    <a:moveTo>
                      <a:pt x="1383" y="1"/>
                    </a:moveTo>
                    <a:cubicBezTo>
                      <a:pt x="1371" y="1"/>
                      <a:pt x="1358" y="2"/>
                      <a:pt x="1347" y="5"/>
                    </a:cubicBezTo>
                    <a:cubicBezTo>
                      <a:pt x="1263" y="18"/>
                      <a:pt x="1193" y="101"/>
                      <a:pt x="1193" y="184"/>
                    </a:cubicBezTo>
                    <a:lnTo>
                      <a:pt x="1193" y="1627"/>
                    </a:lnTo>
                    <a:cubicBezTo>
                      <a:pt x="1110" y="1599"/>
                      <a:pt x="1014" y="1571"/>
                      <a:pt x="916" y="1571"/>
                    </a:cubicBezTo>
                    <a:lnTo>
                      <a:pt x="666" y="1571"/>
                    </a:lnTo>
                    <a:cubicBezTo>
                      <a:pt x="320" y="1571"/>
                      <a:pt x="15" y="1849"/>
                      <a:pt x="15" y="2209"/>
                    </a:cubicBezTo>
                    <a:cubicBezTo>
                      <a:pt x="1" y="2570"/>
                      <a:pt x="293" y="2875"/>
                      <a:pt x="666" y="2875"/>
                    </a:cubicBezTo>
                    <a:lnTo>
                      <a:pt x="916" y="2875"/>
                    </a:lnTo>
                    <a:cubicBezTo>
                      <a:pt x="1277" y="2875"/>
                      <a:pt x="1568" y="2584"/>
                      <a:pt x="1568" y="2224"/>
                    </a:cubicBezTo>
                    <a:lnTo>
                      <a:pt x="1568" y="600"/>
                    </a:lnTo>
                    <a:cubicBezTo>
                      <a:pt x="1637" y="628"/>
                      <a:pt x="1707" y="670"/>
                      <a:pt x="1804" y="698"/>
                    </a:cubicBezTo>
                    <a:cubicBezTo>
                      <a:pt x="2026" y="767"/>
                      <a:pt x="2081" y="920"/>
                      <a:pt x="2081" y="933"/>
                    </a:cubicBezTo>
                    <a:lnTo>
                      <a:pt x="2095" y="948"/>
                    </a:lnTo>
                    <a:cubicBezTo>
                      <a:pt x="2118" y="1025"/>
                      <a:pt x="2183" y="1067"/>
                      <a:pt x="2259" y="1067"/>
                    </a:cubicBezTo>
                    <a:cubicBezTo>
                      <a:pt x="2278" y="1067"/>
                      <a:pt x="2297" y="1064"/>
                      <a:pt x="2317" y="1059"/>
                    </a:cubicBezTo>
                    <a:cubicBezTo>
                      <a:pt x="2414" y="1031"/>
                      <a:pt x="2469" y="933"/>
                      <a:pt x="2442" y="822"/>
                    </a:cubicBezTo>
                    <a:cubicBezTo>
                      <a:pt x="2401" y="698"/>
                      <a:pt x="2247" y="448"/>
                      <a:pt x="1915" y="337"/>
                    </a:cubicBezTo>
                    <a:cubicBezTo>
                      <a:pt x="1665" y="268"/>
                      <a:pt x="1554" y="101"/>
                      <a:pt x="1541" y="88"/>
                    </a:cubicBezTo>
                    <a:cubicBezTo>
                      <a:pt x="1506" y="30"/>
                      <a:pt x="1443"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184139" y="1227598"/>
                <a:ext cx="451696" cy="443781"/>
              </a:xfrm>
              <a:custGeom>
                <a:avLst/>
                <a:gdLst/>
                <a:ahLst/>
                <a:cxnLst/>
                <a:rect l="l" t="t" r="r" b="b"/>
                <a:pathLst>
                  <a:path w="9473" h="9307" extrusionOk="0">
                    <a:moveTo>
                      <a:pt x="4672" y="2941"/>
                    </a:moveTo>
                    <a:cubicBezTo>
                      <a:pt x="5194" y="2941"/>
                      <a:pt x="5714" y="3135"/>
                      <a:pt x="6103" y="3524"/>
                    </a:cubicBezTo>
                    <a:cubicBezTo>
                      <a:pt x="6894" y="4313"/>
                      <a:pt x="6894" y="5604"/>
                      <a:pt x="6103" y="6394"/>
                    </a:cubicBezTo>
                    <a:cubicBezTo>
                      <a:pt x="5708" y="6789"/>
                      <a:pt x="5188" y="6987"/>
                      <a:pt x="4667" y="6987"/>
                    </a:cubicBezTo>
                    <a:cubicBezTo>
                      <a:pt x="4147" y="6987"/>
                      <a:pt x="3627" y="6789"/>
                      <a:pt x="3232" y="6394"/>
                    </a:cubicBezTo>
                    <a:cubicBezTo>
                      <a:pt x="2441" y="5604"/>
                      <a:pt x="2441" y="4313"/>
                      <a:pt x="3232" y="3524"/>
                    </a:cubicBezTo>
                    <a:cubicBezTo>
                      <a:pt x="3627" y="3135"/>
                      <a:pt x="4151" y="2941"/>
                      <a:pt x="4672" y="2941"/>
                    </a:cubicBezTo>
                    <a:close/>
                    <a:moveTo>
                      <a:pt x="2726" y="6554"/>
                    </a:moveTo>
                    <a:cubicBezTo>
                      <a:pt x="2820" y="6554"/>
                      <a:pt x="2913" y="6588"/>
                      <a:pt x="2983" y="6658"/>
                    </a:cubicBezTo>
                    <a:cubicBezTo>
                      <a:pt x="3121" y="6796"/>
                      <a:pt x="3121" y="7018"/>
                      <a:pt x="2983" y="7157"/>
                    </a:cubicBezTo>
                    <a:lnTo>
                      <a:pt x="1720" y="8418"/>
                    </a:lnTo>
                    <a:lnTo>
                      <a:pt x="1208" y="7919"/>
                    </a:lnTo>
                    <a:lnTo>
                      <a:pt x="2469" y="6658"/>
                    </a:lnTo>
                    <a:cubicBezTo>
                      <a:pt x="2538" y="6588"/>
                      <a:pt x="2632" y="6554"/>
                      <a:pt x="2726" y="6554"/>
                    </a:cubicBezTo>
                    <a:close/>
                    <a:moveTo>
                      <a:pt x="944" y="8183"/>
                    </a:moveTo>
                    <a:lnTo>
                      <a:pt x="1457" y="8682"/>
                    </a:lnTo>
                    <a:lnTo>
                      <a:pt x="1304" y="8834"/>
                    </a:lnTo>
                    <a:cubicBezTo>
                      <a:pt x="1235" y="8904"/>
                      <a:pt x="1145" y="8938"/>
                      <a:pt x="1055" y="8938"/>
                    </a:cubicBezTo>
                    <a:cubicBezTo>
                      <a:pt x="964" y="8938"/>
                      <a:pt x="874" y="8904"/>
                      <a:pt x="805" y="8834"/>
                    </a:cubicBezTo>
                    <a:cubicBezTo>
                      <a:pt x="666" y="8696"/>
                      <a:pt x="666" y="8474"/>
                      <a:pt x="805" y="8335"/>
                    </a:cubicBezTo>
                    <a:lnTo>
                      <a:pt x="944" y="8183"/>
                    </a:lnTo>
                    <a:close/>
                    <a:moveTo>
                      <a:pt x="4718" y="1"/>
                    </a:moveTo>
                    <a:cubicBezTo>
                      <a:pt x="4642" y="1"/>
                      <a:pt x="4571" y="51"/>
                      <a:pt x="4549" y="125"/>
                    </a:cubicBezTo>
                    <a:cubicBezTo>
                      <a:pt x="4508" y="223"/>
                      <a:pt x="4564" y="320"/>
                      <a:pt x="4660" y="362"/>
                    </a:cubicBezTo>
                    <a:cubicBezTo>
                      <a:pt x="5146" y="541"/>
                      <a:pt x="5548" y="889"/>
                      <a:pt x="5797" y="1346"/>
                    </a:cubicBezTo>
                    <a:cubicBezTo>
                      <a:pt x="5834" y="1394"/>
                      <a:pt x="5890" y="1432"/>
                      <a:pt x="5950" y="1432"/>
                    </a:cubicBezTo>
                    <a:cubicBezTo>
                      <a:pt x="5959" y="1432"/>
                      <a:pt x="5969" y="1431"/>
                      <a:pt x="5978" y="1429"/>
                    </a:cubicBezTo>
                    <a:lnTo>
                      <a:pt x="6130" y="1429"/>
                    </a:lnTo>
                    <a:cubicBezTo>
                      <a:pt x="6824" y="1429"/>
                      <a:pt x="7462" y="1873"/>
                      <a:pt x="7711" y="2511"/>
                    </a:cubicBezTo>
                    <a:cubicBezTo>
                      <a:pt x="7739" y="2594"/>
                      <a:pt x="7822" y="2636"/>
                      <a:pt x="7905" y="2636"/>
                    </a:cubicBezTo>
                    <a:cubicBezTo>
                      <a:pt x="7947" y="2636"/>
                      <a:pt x="7975" y="2622"/>
                      <a:pt x="8016" y="2622"/>
                    </a:cubicBezTo>
                    <a:cubicBezTo>
                      <a:pt x="8613" y="2622"/>
                      <a:pt x="9098" y="3121"/>
                      <a:pt x="9098" y="3718"/>
                    </a:cubicBezTo>
                    <a:cubicBezTo>
                      <a:pt x="9098" y="4328"/>
                      <a:pt x="8613" y="4813"/>
                      <a:pt x="8016" y="4813"/>
                    </a:cubicBezTo>
                    <a:lnTo>
                      <a:pt x="7073" y="4813"/>
                    </a:lnTo>
                    <a:cubicBezTo>
                      <a:pt x="7004" y="3870"/>
                      <a:pt x="6380" y="3024"/>
                      <a:pt x="5492" y="2705"/>
                    </a:cubicBezTo>
                    <a:cubicBezTo>
                      <a:pt x="5230" y="2611"/>
                      <a:pt x="4957" y="2565"/>
                      <a:pt x="4687" y="2565"/>
                    </a:cubicBezTo>
                    <a:cubicBezTo>
                      <a:pt x="4001" y="2565"/>
                      <a:pt x="3329" y="2857"/>
                      <a:pt x="2872" y="3385"/>
                    </a:cubicBezTo>
                    <a:cubicBezTo>
                      <a:pt x="2705" y="3579"/>
                      <a:pt x="2567" y="3787"/>
                      <a:pt x="2456" y="4023"/>
                    </a:cubicBezTo>
                    <a:cubicBezTo>
                      <a:pt x="2358" y="4272"/>
                      <a:pt x="2289" y="4550"/>
                      <a:pt x="2275" y="4813"/>
                    </a:cubicBezTo>
                    <a:lnTo>
                      <a:pt x="1762" y="4813"/>
                    </a:lnTo>
                    <a:cubicBezTo>
                      <a:pt x="999" y="4813"/>
                      <a:pt x="376" y="4189"/>
                      <a:pt x="376" y="3426"/>
                    </a:cubicBezTo>
                    <a:cubicBezTo>
                      <a:pt x="376" y="2719"/>
                      <a:pt x="944" y="2109"/>
                      <a:pt x="1651" y="2054"/>
                    </a:cubicBezTo>
                    <a:cubicBezTo>
                      <a:pt x="1735" y="2039"/>
                      <a:pt x="1803" y="1984"/>
                      <a:pt x="1818" y="1900"/>
                    </a:cubicBezTo>
                    <a:cubicBezTo>
                      <a:pt x="1984" y="1194"/>
                      <a:pt x="2484" y="611"/>
                      <a:pt x="3177" y="362"/>
                    </a:cubicBezTo>
                    <a:cubicBezTo>
                      <a:pt x="3273" y="334"/>
                      <a:pt x="3316" y="223"/>
                      <a:pt x="3273" y="125"/>
                    </a:cubicBezTo>
                    <a:cubicBezTo>
                      <a:pt x="3251" y="48"/>
                      <a:pt x="3176" y="6"/>
                      <a:pt x="3098" y="6"/>
                    </a:cubicBezTo>
                    <a:cubicBezTo>
                      <a:pt x="3078" y="6"/>
                      <a:pt x="3058" y="9"/>
                      <a:pt x="3038" y="14"/>
                    </a:cubicBezTo>
                    <a:cubicBezTo>
                      <a:pt x="2650" y="153"/>
                      <a:pt x="2303" y="403"/>
                      <a:pt x="2025" y="722"/>
                    </a:cubicBezTo>
                    <a:cubicBezTo>
                      <a:pt x="1776" y="1000"/>
                      <a:pt x="1596" y="1332"/>
                      <a:pt x="1498" y="1693"/>
                    </a:cubicBezTo>
                    <a:cubicBezTo>
                      <a:pt x="653" y="1832"/>
                      <a:pt x="1" y="2581"/>
                      <a:pt x="1" y="3426"/>
                    </a:cubicBezTo>
                    <a:cubicBezTo>
                      <a:pt x="1" y="4397"/>
                      <a:pt x="792" y="5188"/>
                      <a:pt x="1762" y="5188"/>
                    </a:cubicBezTo>
                    <a:lnTo>
                      <a:pt x="2289" y="5188"/>
                    </a:lnTo>
                    <a:cubicBezTo>
                      <a:pt x="2317" y="5534"/>
                      <a:pt x="2428" y="5881"/>
                      <a:pt x="2608" y="6186"/>
                    </a:cubicBezTo>
                    <a:cubicBezTo>
                      <a:pt x="2469" y="6214"/>
                      <a:pt x="2330" y="6283"/>
                      <a:pt x="2206" y="6394"/>
                    </a:cubicBezTo>
                    <a:lnTo>
                      <a:pt x="542" y="8072"/>
                    </a:lnTo>
                    <a:cubicBezTo>
                      <a:pt x="250" y="8350"/>
                      <a:pt x="250" y="8807"/>
                      <a:pt x="542" y="9099"/>
                    </a:cubicBezTo>
                    <a:cubicBezTo>
                      <a:pt x="681" y="9237"/>
                      <a:pt x="868" y="9307"/>
                      <a:pt x="1055" y="9307"/>
                    </a:cubicBezTo>
                    <a:cubicBezTo>
                      <a:pt x="1242" y="9307"/>
                      <a:pt x="1430" y="9237"/>
                      <a:pt x="1568" y="9099"/>
                    </a:cubicBezTo>
                    <a:lnTo>
                      <a:pt x="3232" y="7420"/>
                    </a:lnTo>
                    <a:cubicBezTo>
                      <a:pt x="3343" y="7309"/>
                      <a:pt x="3412" y="7170"/>
                      <a:pt x="3440" y="7018"/>
                    </a:cubicBezTo>
                    <a:cubicBezTo>
                      <a:pt x="3815" y="7240"/>
                      <a:pt x="4244" y="7364"/>
                      <a:pt x="4675" y="7364"/>
                    </a:cubicBezTo>
                    <a:cubicBezTo>
                      <a:pt x="5285" y="7364"/>
                      <a:pt x="5895" y="7129"/>
                      <a:pt x="6367" y="6658"/>
                    </a:cubicBezTo>
                    <a:cubicBezTo>
                      <a:pt x="6783" y="6242"/>
                      <a:pt x="7004" y="5728"/>
                      <a:pt x="7060" y="5188"/>
                    </a:cubicBezTo>
                    <a:lnTo>
                      <a:pt x="8016" y="5188"/>
                    </a:lnTo>
                    <a:cubicBezTo>
                      <a:pt x="8821" y="5188"/>
                      <a:pt x="9473" y="4522"/>
                      <a:pt x="9473" y="3718"/>
                    </a:cubicBezTo>
                    <a:cubicBezTo>
                      <a:pt x="9473" y="2913"/>
                      <a:pt x="8821" y="2261"/>
                      <a:pt x="8016" y="2261"/>
                    </a:cubicBezTo>
                    <a:lnTo>
                      <a:pt x="8003" y="2261"/>
                    </a:lnTo>
                    <a:cubicBezTo>
                      <a:pt x="7670" y="1540"/>
                      <a:pt x="6935" y="1055"/>
                      <a:pt x="6130" y="1055"/>
                    </a:cubicBezTo>
                    <a:lnTo>
                      <a:pt x="6061" y="1055"/>
                    </a:lnTo>
                    <a:cubicBezTo>
                      <a:pt x="5770" y="569"/>
                      <a:pt x="5313" y="209"/>
                      <a:pt x="4786" y="14"/>
                    </a:cubicBezTo>
                    <a:cubicBezTo>
                      <a:pt x="4763" y="5"/>
                      <a:pt x="4740" y="1"/>
                      <a:pt x="4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6361570" y="1220827"/>
                <a:ext cx="19025" cy="17690"/>
              </a:xfrm>
              <a:custGeom>
                <a:avLst/>
                <a:gdLst/>
                <a:ahLst/>
                <a:cxnLst/>
                <a:rect l="l" t="t" r="r" b="b"/>
                <a:pathLst>
                  <a:path w="399" h="371" extrusionOk="0">
                    <a:moveTo>
                      <a:pt x="187" y="1"/>
                    </a:moveTo>
                    <a:cubicBezTo>
                      <a:pt x="174" y="1"/>
                      <a:pt x="161" y="2"/>
                      <a:pt x="149" y="4"/>
                    </a:cubicBezTo>
                    <a:cubicBezTo>
                      <a:pt x="79" y="32"/>
                      <a:pt x="24" y="101"/>
                      <a:pt x="11" y="171"/>
                    </a:cubicBezTo>
                    <a:cubicBezTo>
                      <a:pt x="1" y="288"/>
                      <a:pt x="101" y="370"/>
                      <a:pt x="200" y="370"/>
                    </a:cubicBezTo>
                    <a:cubicBezTo>
                      <a:pt x="241" y="370"/>
                      <a:pt x="283" y="356"/>
                      <a:pt x="316" y="323"/>
                    </a:cubicBezTo>
                    <a:cubicBezTo>
                      <a:pt x="385" y="267"/>
                      <a:pt x="399" y="156"/>
                      <a:pt x="357" y="88"/>
                    </a:cubicBezTo>
                    <a:cubicBezTo>
                      <a:pt x="323" y="30"/>
                      <a:pt x="250"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1"/>
            <p:cNvGrpSpPr/>
            <p:nvPr/>
          </p:nvGrpSpPr>
          <p:grpSpPr>
            <a:xfrm>
              <a:off x="723837" y="1482615"/>
              <a:ext cx="267223" cy="233165"/>
              <a:chOff x="6908262" y="1240186"/>
              <a:chExt cx="472209" cy="412024"/>
            </a:xfrm>
          </p:grpSpPr>
          <p:sp>
            <p:nvSpPr>
              <p:cNvPr id="378" name="Google Shape;378;p31"/>
              <p:cNvSpPr/>
              <p:nvPr/>
            </p:nvSpPr>
            <p:spPr>
              <a:xfrm>
                <a:off x="7105958" y="1594618"/>
                <a:ext cx="76769" cy="17929"/>
              </a:xfrm>
              <a:custGeom>
                <a:avLst/>
                <a:gdLst/>
                <a:ahLst/>
                <a:cxnLst/>
                <a:rect l="l" t="t" r="r" b="b"/>
                <a:pathLst>
                  <a:path w="1610" h="376" extrusionOk="0">
                    <a:moveTo>
                      <a:pt x="181" y="0"/>
                    </a:moveTo>
                    <a:cubicBezTo>
                      <a:pt x="84" y="0"/>
                      <a:pt x="1" y="84"/>
                      <a:pt x="1" y="181"/>
                    </a:cubicBezTo>
                    <a:cubicBezTo>
                      <a:pt x="1" y="292"/>
                      <a:pt x="84" y="375"/>
                      <a:pt x="181" y="375"/>
                    </a:cubicBezTo>
                    <a:lnTo>
                      <a:pt x="1429" y="375"/>
                    </a:lnTo>
                    <a:cubicBezTo>
                      <a:pt x="1540" y="375"/>
                      <a:pt x="1609" y="292"/>
                      <a:pt x="1609" y="181"/>
                    </a:cubicBezTo>
                    <a:cubicBezTo>
                      <a:pt x="1609" y="84"/>
                      <a:pt x="1540" y="0"/>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7080209" y="1365642"/>
                <a:ext cx="136229" cy="159593"/>
              </a:xfrm>
              <a:custGeom>
                <a:avLst/>
                <a:gdLst/>
                <a:ahLst/>
                <a:cxnLst/>
                <a:rect l="l" t="t" r="r" b="b"/>
                <a:pathLst>
                  <a:path w="2857" h="3347" extrusionOk="0">
                    <a:moveTo>
                      <a:pt x="1054" y="2237"/>
                    </a:moveTo>
                    <a:cubicBezTo>
                      <a:pt x="1262" y="2237"/>
                      <a:pt x="1415" y="2404"/>
                      <a:pt x="1415" y="2598"/>
                    </a:cubicBezTo>
                    <a:lnTo>
                      <a:pt x="1415" y="2611"/>
                    </a:lnTo>
                    <a:cubicBezTo>
                      <a:pt x="1415" y="2820"/>
                      <a:pt x="1262" y="2972"/>
                      <a:pt x="1054" y="2972"/>
                    </a:cubicBezTo>
                    <a:lnTo>
                      <a:pt x="735" y="2972"/>
                    </a:lnTo>
                    <a:cubicBezTo>
                      <a:pt x="541" y="2972"/>
                      <a:pt x="374" y="2820"/>
                      <a:pt x="374" y="2611"/>
                    </a:cubicBezTo>
                    <a:lnTo>
                      <a:pt x="374" y="2598"/>
                    </a:lnTo>
                    <a:cubicBezTo>
                      <a:pt x="374" y="2404"/>
                      <a:pt x="541" y="2237"/>
                      <a:pt x="735" y="2237"/>
                    </a:cubicBezTo>
                    <a:close/>
                    <a:moveTo>
                      <a:pt x="1594" y="1"/>
                    </a:moveTo>
                    <a:cubicBezTo>
                      <a:pt x="1580" y="1"/>
                      <a:pt x="1567" y="2"/>
                      <a:pt x="1553" y="4"/>
                    </a:cubicBezTo>
                    <a:cubicBezTo>
                      <a:pt x="1470" y="32"/>
                      <a:pt x="1415" y="102"/>
                      <a:pt x="1415" y="185"/>
                    </a:cubicBezTo>
                    <a:lnTo>
                      <a:pt x="1415" y="1960"/>
                    </a:lnTo>
                    <a:cubicBezTo>
                      <a:pt x="1317" y="1904"/>
                      <a:pt x="1193" y="1862"/>
                      <a:pt x="1054" y="1862"/>
                    </a:cubicBezTo>
                    <a:lnTo>
                      <a:pt x="735" y="1862"/>
                    </a:lnTo>
                    <a:cubicBezTo>
                      <a:pt x="333" y="1862"/>
                      <a:pt x="0" y="2195"/>
                      <a:pt x="0" y="2598"/>
                    </a:cubicBezTo>
                    <a:lnTo>
                      <a:pt x="0" y="2611"/>
                    </a:lnTo>
                    <a:cubicBezTo>
                      <a:pt x="0" y="3014"/>
                      <a:pt x="333" y="3347"/>
                      <a:pt x="735" y="3347"/>
                    </a:cubicBezTo>
                    <a:lnTo>
                      <a:pt x="1054" y="3347"/>
                    </a:lnTo>
                    <a:cubicBezTo>
                      <a:pt x="1456" y="3347"/>
                      <a:pt x="1789" y="3014"/>
                      <a:pt x="1789" y="2611"/>
                    </a:cubicBezTo>
                    <a:lnTo>
                      <a:pt x="1789" y="2598"/>
                    </a:lnTo>
                    <a:lnTo>
                      <a:pt x="1789" y="614"/>
                    </a:lnTo>
                    <a:cubicBezTo>
                      <a:pt x="1872" y="670"/>
                      <a:pt x="1983" y="725"/>
                      <a:pt x="2108" y="767"/>
                    </a:cubicBezTo>
                    <a:cubicBezTo>
                      <a:pt x="2399" y="850"/>
                      <a:pt x="2469" y="1058"/>
                      <a:pt x="2469" y="1058"/>
                    </a:cubicBezTo>
                    <a:lnTo>
                      <a:pt x="2482" y="1086"/>
                    </a:lnTo>
                    <a:cubicBezTo>
                      <a:pt x="2505" y="1154"/>
                      <a:pt x="2575" y="1204"/>
                      <a:pt x="2645" y="1204"/>
                    </a:cubicBezTo>
                    <a:cubicBezTo>
                      <a:pt x="2661" y="1204"/>
                      <a:pt x="2676" y="1202"/>
                      <a:pt x="2691" y="1197"/>
                    </a:cubicBezTo>
                    <a:cubicBezTo>
                      <a:pt x="2802" y="1183"/>
                      <a:pt x="2857" y="1072"/>
                      <a:pt x="2829" y="975"/>
                    </a:cubicBezTo>
                    <a:lnTo>
                      <a:pt x="2829" y="961"/>
                    </a:lnTo>
                    <a:cubicBezTo>
                      <a:pt x="2787" y="808"/>
                      <a:pt x="2607" y="531"/>
                      <a:pt x="2219" y="407"/>
                    </a:cubicBezTo>
                    <a:cubicBezTo>
                      <a:pt x="1914" y="309"/>
                      <a:pt x="1775" y="115"/>
                      <a:pt x="1761" y="87"/>
                    </a:cubicBezTo>
                    <a:cubicBezTo>
                      <a:pt x="1726" y="30"/>
                      <a:pt x="166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7019365" y="1240186"/>
                <a:ext cx="249999" cy="412024"/>
              </a:xfrm>
              <a:custGeom>
                <a:avLst/>
                <a:gdLst/>
                <a:ahLst/>
                <a:cxnLst/>
                <a:rect l="l" t="t" r="r" b="b"/>
                <a:pathLst>
                  <a:path w="5243" h="8641" extrusionOk="0">
                    <a:moveTo>
                      <a:pt x="3578" y="361"/>
                    </a:moveTo>
                    <a:lnTo>
                      <a:pt x="3578" y="403"/>
                    </a:lnTo>
                    <a:lnTo>
                      <a:pt x="3578" y="666"/>
                    </a:lnTo>
                    <a:cubicBezTo>
                      <a:pt x="3578" y="736"/>
                      <a:pt x="3523" y="791"/>
                      <a:pt x="3453" y="791"/>
                    </a:cubicBezTo>
                    <a:lnTo>
                      <a:pt x="1803" y="791"/>
                    </a:lnTo>
                    <a:cubicBezTo>
                      <a:pt x="1720" y="791"/>
                      <a:pt x="1665" y="736"/>
                      <a:pt x="1665" y="666"/>
                    </a:cubicBezTo>
                    <a:lnTo>
                      <a:pt x="1665" y="403"/>
                    </a:lnTo>
                    <a:lnTo>
                      <a:pt x="1665" y="361"/>
                    </a:lnTo>
                    <a:close/>
                    <a:moveTo>
                      <a:pt x="832" y="0"/>
                    </a:moveTo>
                    <a:cubicBezTo>
                      <a:pt x="374" y="0"/>
                      <a:pt x="0" y="375"/>
                      <a:pt x="0" y="832"/>
                    </a:cubicBezTo>
                    <a:lnTo>
                      <a:pt x="0" y="1636"/>
                    </a:lnTo>
                    <a:cubicBezTo>
                      <a:pt x="0" y="1747"/>
                      <a:pt x="84" y="1831"/>
                      <a:pt x="180" y="1831"/>
                    </a:cubicBezTo>
                    <a:cubicBezTo>
                      <a:pt x="291" y="1831"/>
                      <a:pt x="374" y="1747"/>
                      <a:pt x="374" y="1636"/>
                    </a:cubicBezTo>
                    <a:lnTo>
                      <a:pt x="374" y="832"/>
                    </a:lnTo>
                    <a:cubicBezTo>
                      <a:pt x="374" y="569"/>
                      <a:pt x="568" y="361"/>
                      <a:pt x="832" y="361"/>
                    </a:cubicBezTo>
                    <a:lnTo>
                      <a:pt x="1262" y="361"/>
                    </a:lnTo>
                    <a:cubicBezTo>
                      <a:pt x="1276" y="361"/>
                      <a:pt x="1290" y="388"/>
                      <a:pt x="1290" y="403"/>
                    </a:cubicBezTo>
                    <a:lnTo>
                      <a:pt x="1290" y="666"/>
                    </a:lnTo>
                    <a:cubicBezTo>
                      <a:pt x="1290" y="943"/>
                      <a:pt x="1526" y="1165"/>
                      <a:pt x="1803" y="1165"/>
                    </a:cubicBezTo>
                    <a:lnTo>
                      <a:pt x="3453" y="1165"/>
                    </a:lnTo>
                    <a:cubicBezTo>
                      <a:pt x="3730" y="1165"/>
                      <a:pt x="3952" y="943"/>
                      <a:pt x="3952" y="666"/>
                    </a:cubicBezTo>
                    <a:lnTo>
                      <a:pt x="3952" y="403"/>
                    </a:lnTo>
                    <a:cubicBezTo>
                      <a:pt x="3952" y="388"/>
                      <a:pt x="3967" y="361"/>
                      <a:pt x="3994" y="361"/>
                    </a:cubicBezTo>
                    <a:lnTo>
                      <a:pt x="4410" y="361"/>
                    </a:lnTo>
                    <a:cubicBezTo>
                      <a:pt x="4673" y="361"/>
                      <a:pt x="4882" y="569"/>
                      <a:pt x="4882" y="832"/>
                    </a:cubicBezTo>
                    <a:lnTo>
                      <a:pt x="4882" y="7808"/>
                    </a:lnTo>
                    <a:cubicBezTo>
                      <a:pt x="4882" y="8058"/>
                      <a:pt x="4673" y="8265"/>
                      <a:pt x="4410" y="8265"/>
                    </a:cubicBezTo>
                    <a:lnTo>
                      <a:pt x="832" y="8265"/>
                    </a:lnTo>
                    <a:cubicBezTo>
                      <a:pt x="583" y="8265"/>
                      <a:pt x="374" y="8058"/>
                      <a:pt x="374" y="7808"/>
                    </a:cubicBezTo>
                    <a:lnTo>
                      <a:pt x="374" y="3273"/>
                    </a:lnTo>
                    <a:cubicBezTo>
                      <a:pt x="374" y="3162"/>
                      <a:pt x="291" y="3079"/>
                      <a:pt x="180" y="3079"/>
                    </a:cubicBezTo>
                    <a:cubicBezTo>
                      <a:pt x="84" y="3079"/>
                      <a:pt x="0" y="3162"/>
                      <a:pt x="0" y="3273"/>
                    </a:cubicBezTo>
                    <a:lnTo>
                      <a:pt x="0" y="7808"/>
                    </a:lnTo>
                    <a:cubicBezTo>
                      <a:pt x="0" y="8265"/>
                      <a:pt x="374" y="8640"/>
                      <a:pt x="832" y="8640"/>
                    </a:cubicBezTo>
                    <a:lnTo>
                      <a:pt x="4410" y="8640"/>
                    </a:lnTo>
                    <a:cubicBezTo>
                      <a:pt x="4882" y="8640"/>
                      <a:pt x="5242" y="8265"/>
                      <a:pt x="5242" y="7808"/>
                    </a:cubicBezTo>
                    <a:lnTo>
                      <a:pt x="5242" y="832"/>
                    </a:lnTo>
                    <a:cubicBezTo>
                      <a:pt x="5242" y="375"/>
                      <a:pt x="4882" y="0"/>
                      <a:pt x="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955183" y="1401691"/>
                <a:ext cx="41722" cy="97606"/>
              </a:xfrm>
              <a:custGeom>
                <a:avLst/>
                <a:gdLst/>
                <a:ahLst/>
                <a:cxnLst/>
                <a:rect l="l" t="t" r="r" b="b"/>
                <a:pathLst>
                  <a:path w="875" h="2047" extrusionOk="0">
                    <a:moveTo>
                      <a:pt x="668" y="1"/>
                    </a:moveTo>
                    <a:cubicBezTo>
                      <a:pt x="621" y="1"/>
                      <a:pt x="576" y="18"/>
                      <a:pt x="542" y="52"/>
                    </a:cubicBezTo>
                    <a:cubicBezTo>
                      <a:pt x="1" y="594"/>
                      <a:pt x="1" y="1454"/>
                      <a:pt x="542" y="1994"/>
                    </a:cubicBezTo>
                    <a:cubicBezTo>
                      <a:pt x="576" y="2029"/>
                      <a:pt x="625" y="2046"/>
                      <a:pt x="673" y="2046"/>
                    </a:cubicBezTo>
                    <a:cubicBezTo>
                      <a:pt x="722" y="2046"/>
                      <a:pt x="771" y="2029"/>
                      <a:pt x="805" y="1994"/>
                    </a:cubicBezTo>
                    <a:cubicBezTo>
                      <a:pt x="875" y="1911"/>
                      <a:pt x="875" y="1800"/>
                      <a:pt x="805" y="1731"/>
                    </a:cubicBezTo>
                    <a:cubicBezTo>
                      <a:pt x="417" y="1343"/>
                      <a:pt x="417" y="705"/>
                      <a:pt x="805" y="316"/>
                    </a:cubicBezTo>
                    <a:cubicBezTo>
                      <a:pt x="875" y="246"/>
                      <a:pt x="875" y="122"/>
                      <a:pt x="805" y="52"/>
                    </a:cubicBezTo>
                    <a:cubicBezTo>
                      <a:pt x="763" y="18"/>
                      <a:pt x="71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908262" y="1371269"/>
                <a:ext cx="58220" cy="158592"/>
              </a:xfrm>
              <a:custGeom>
                <a:avLst/>
                <a:gdLst/>
                <a:ahLst/>
                <a:cxnLst/>
                <a:rect l="l" t="t" r="r" b="b"/>
                <a:pathLst>
                  <a:path w="1221" h="3326" extrusionOk="0">
                    <a:moveTo>
                      <a:pt x="1014" y="1"/>
                    </a:moveTo>
                    <a:cubicBezTo>
                      <a:pt x="967" y="1"/>
                      <a:pt x="922" y="18"/>
                      <a:pt x="888" y="52"/>
                    </a:cubicBezTo>
                    <a:cubicBezTo>
                      <a:pt x="1" y="940"/>
                      <a:pt x="1" y="2382"/>
                      <a:pt x="888" y="3270"/>
                    </a:cubicBezTo>
                    <a:cubicBezTo>
                      <a:pt x="916" y="3297"/>
                      <a:pt x="971" y="3325"/>
                      <a:pt x="1012" y="3325"/>
                    </a:cubicBezTo>
                    <a:cubicBezTo>
                      <a:pt x="1068" y="3325"/>
                      <a:pt x="1110" y="3297"/>
                      <a:pt x="1151" y="3270"/>
                    </a:cubicBezTo>
                    <a:cubicBezTo>
                      <a:pt x="1221" y="3201"/>
                      <a:pt x="1221" y="3076"/>
                      <a:pt x="1151" y="3007"/>
                    </a:cubicBezTo>
                    <a:cubicBezTo>
                      <a:pt x="402" y="2258"/>
                      <a:pt x="402" y="1051"/>
                      <a:pt x="1151" y="316"/>
                    </a:cubicBezTo>
                    <a:cubicBezTo>
                      <a:pt x="1221" y="247"/>
                      <a:pt x="1221" y="122"/>
                      <a:pt x="1151" y="52"/>
                    </a:cubicBezTo>
                    <a:cubicBezTo>
                      <a:pt x="1109" y="18"/>
                      <a:pt x="106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7291781" y="1401691"/>
                <a:ext cx="41722" cy="97606"/>
              </a:xfrm>
              <a:custGeom>
                <a:avLst/>
                <a:gdLst/>
                <a:ahLst/>
                <a:cxnLst/>
                <a:rect l="l" t="t" r="r" b="b"/>
                <a:pathLst>
                  <a:path w="875" h="2047" extrusionOk="0">
                    <a:moveTo>
                      <a:pt x="210" y="1"/>
                    </a:moveTo>
                    <a:cubicBezTo>
                      <a:pt x="163" y="1"/>
                      <a:pt x="119" y="18"/>
                      <a:pt x="84" y="52"/>
                    </a:cubicBezTo>
                    <a:cubicBezTo>
                      <a:pt x="1" y="122"/>
                      <a:pt x="1" y="246"/>
                      <a:pt x="84" y="316"/>
                    </a:cubicBezTo>
                    <a:cubicBezTo>
                      <a:pt x="472" y="705"/>
                      <a:pt x="472" y="1343"/>
                      <a:pt x="84" y="1731"/>
                    </a:cubicBezTo>
                    <a:cubicBezTo>
                      <a:pt x="1" y="1800"/>
                      <a:pt x="1" y="1911"/>
                      <a:pt x="84" y="1994"/>
                    </a:cubicBezTo>
                    <a:cubicBezTo>
                      <a:pt x="119" y="2029"/>
                      <a:pt x="163" y="2046"/>
                      <a:pt x="210" y="2046"/>
                    </a:cubicBezTo>
                    <a:cubicBezTo>
                      <a:pt x="257" y="2046"/>
                      <a:pt x="305" y="2029"/>
                      <a:pt x="347" y="1994"/>
                    </a:cubicBezTo>
                    <a:cubicBezTo>
                      <a:pt x="874" y="1454"/>
                      <a:pt x="874" y="594"/>
                      <a:pt x="347" y="52"/>
                    </a:cubicBezTo>
                    <a:cubicBezTo>
                      <a:pt x="305" y="18"/>
                      <a:pt x="257"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7322871" y="1371269"/>
                <a:ext cx="57600" cy="158449"/>
              </a:xfrm>
              <a:custGeom>
                <a:avLst/>
                <a:gdLst/>
                <a:ahLst/>
                <a:cxnLst/>
                <a:rect l="l" t="t" r="r" b="b"/>
                <a:pathLst>
                  <a:path w="1208" h="3323" extrusionOk="0">
                    <a:moveTo>
                      <a:pt x="196" y="1"/>
                    </a:moveTo>
                    <a:cubicBezTo>
                      <a:pt x="149" y="1"/>
                      <a:pt x="104" y="18"/>
                      <a:pt x="70" y="52"/>
                    </a:cubicBezTo>
                    <a:cubicBezTo>
                      <a:pt x="0" y="122"/>
                      <a:pt x="0" y="247"/>
                      <a:pt x="70" y="316"/>
                    </a:cubicBezTo>
                    <a:cubicBezTo>
                      <a:pt x="805" y="1051"/>
                      <a:pt x="805" y="2258"/>
                      <a:pt x="70" y="3007"/>
                    </a:cubicBezTo>
                    <a:cubicBezTo>
                      <a:pt x="0" y="3076"/>
                      <a:pt x="0" y="3201"/>
                      <a:pt x="70" y="3270"/>
                    </a:cubicBezTo>
                    <a:cubicBezTo>
                      <a:pt x="104" y="3305"/>
                      <a:pt x="149" y="3322"/>
                      <a:pt x="196" y="3322"/>
                    </a:cubicBezTo>
                    <a:cubicBezTo>
                      <a:pt x="243" y="3322"/>
                      <a:pt x="291" y="3305"/>
                      <a:pt x="333" y="3270"/>
                    </a:cubicBezTo>
                    <a:cubicBezTo>
                      <a:pt x="1207" y="2382"/>
                      <a:pt x="1207" y="940"/>
                      <a:pt x="333" y="52"/>
                    </a:cubicBezTo>
                    <a:cubicBezTo>
                      <a:pt x="291" y="18"/>
                      <a:pt x="243"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7018030" y="1348476"/>
                <a:ext cx="19502" cy="17786"/>
              </a:xfrm>
              <a:custGeom>
                <a:avLst/>
                <a:gdLst/>
                <a:ahLst/>
                <a:cxnLst/>
                <a:rect l="l" t="t" r="r" b="b"/>
                <a:pathLst>
                  <a:path w="409" h="373" extrusionOk="0">
                    <a:moveTo>
                      <a:pt x="207" y="1"/>
                    </a:moveTo>
                    <a:cubicBezTo>
                      <a:pt x="168" y="1"/>
                      <a:pt x="128" y="14"/>
                      <a:pt x="97" y="46"/>
                    </a:cubicBezTo>
                    <a:cubicBezTo>
                      <a:pt x="14" y="101"/>
                      <a:pt x="1" y="212"/>
                      <a:pt x="56" y="295"/>
                    </a:cubicBezTo>
                    <a:cubicBezTo>
                      <a:pt x="93" y="348"/>
                      <a:pt x="148" y="373"/>
                      <a:pt x="204" y="373"/>
                    </a:cubicBezTo>
                    <a:cubicBezTo>
                      <a:pt x="292" y="373"/>
                      <a:pt x="380" y="309"/>
                      <a:pt x="389" y="198"/>
                    </a:cubicBezTo>
                    <a:cubicBezTo>
                      <a:pt x="409" y="88"/>
                      <a:pt x="30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1"/>
            <p:cNvSpPr txBox="1"/>
            <p:nvPr/>
          </p:nvSpPr>
          <p:spPr>
            <a:xfrm>
              <a:off x="1085175" y="1029513"/>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Search</a:t>
              </a:r>
              <a:endParaRPr sz="1100">
                <a:solidFill>
                  <a:schemeClr val="dk1"/>
                </a:solidFill>
                <a:latin typeface="Lexend Deca"/>
                <a:ea typeface="Lexend Deca"/>
                <a:cs typeface="Lexend Deca"/>
                <a:sym typeface="Lexend Deca"/>
              </a:endParaRPr>
            </a:p>
          </p:txBody>
        </p:sp>
        <p:sp>
          <p:nvSpPr>
            <p:cNvPr id="387" name="Google Shape;387;p31"/>
            <p:cNvSpPr txBox="1"/>
            <p:nvPr/>
          </p:nvSpPr>
          <p:spPr>
            <a:xfrm>
              <a:off x="1085175" y="1526138"/>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Home</a:t>
              </a:r>
              <a:endParaRPr sz="1100">
                <a:solidFill>
                  <a:schemeClr val="dk1"/>
                </a:solidFill>
                <a:latin typeface="Lexend Deca"/>
                <a:ea typeface="Lexend Deca"/>
                <a:cs typeface="Lexend Deca"/>
                <a:sym typeface="Lexend Deca"/>
              </a:endParaRPr>
            </a:p>
          </p:txBody>
        </p:sp>
        <p:sp>
          <p:nvSpPr>
            <p:cNvPr id="388" name="Google Shape;388;p31"/>
            <p:cNvSpPr txBox="1"/>
            <p:nvPr/>
          </p:nvSpPr>
          <p:spPr>
            <a:xfrm>
              <a:off x="1085175" y="2007575"/>
              <a:ext cx="8583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Library</a:t>
              </a:r>
              <a:endParaRPr sz="1100">
                <a:solidFill>
                  <a:schemeClr val="dk1"/>
                </a:solidFill>
                <a:latin typeface="Lexend Deca"/>
                <a:ea typeface="Lexend Deca"/>
                <a:cs typeface="Lexend Deca"/>
                <a:sym typeface="Lexend Deca"/>
              </a:endParaRPr>
            </a:p>
          </p:txBody>
        </p:sp>
        <p:cxnSp>
          <p:nvCxnSpPr>
            <p:cNvPr id="389" name="Google Shape;389;p31"/>
            <p:cNvCxnSpPr/>
            <p:nvPr/>
          </p:nvCxnSpPr>
          <p:spPr>
            <a:xfrm>
              <a:off x="729625" y="1355100"/>
              <a:ext cx="12384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1"/>
            <p:cNvCxnSpPr/>
            <p:nvPr/>
          </p:nvCxnSpPr>
          <p:spPr>
            <a:xfrm>
              <a:off x="729625" y="1845525"/>
              <a:ext cx="1238400" cy="0"/>
            </a:xfrm>
            <a:prstGeom prst="straightConnector1">
              <a:avLst/>
            </a:prstGeom>
            <a:noFill/>
            <a:ln w="9525" cap="flat" cmpd="sng">
              <a:solidFill>
                <a:schemeClr val="dk1"/>
              </a:solidFill>
              <a:prstDash val="solid"/>
              <a:round/>
              <a:headEnd type="none" w="med" len="med"/>
              <a:tailEnd type="none" w="med" len="med"/>
            </a:ln>
          </p:spPr>
        </p:cxnSp>
      </p:grpSp>
      <p:grpSp>
        <p:nvGrpSpPr>
          <p:cNvPr id="391" name="Google Shape;391;p31"/>
          <p:cNvGrpSpPr/>
          <p:nvPr/>
        </p:nvGrpSpPr>
        <p:grpSpPr>
          <a:xfrm>
            <a:off x="2465285" y="552003"/>
            <a:ext cx="599322" cy="250348"/>
            <a:chOff x="2465285" y="552003"/>
            <a:chExt cx="599322" cy="250348"/>
          </a:xfrm>
        </p:grpSpPr>
        <p:sp>
          <p:nvSpPr>
            <p:cNvPr id="392" name="Google Shape;392;p31"/>
            <p:cNvSpPr/>
            <p:nvPr/>
          </p:nvSpPr>
          <p:spPr>
            <a:xfrm>
              <a:off x="2465285"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569277"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sp>
          <p:nvSpPr>
            <p:cNvPr id="394" name="Google Shape;394;p31"/>
            <p:cNvSpPr/>
            <p:nvPr/>
          </p:nvSpPr>
          <p:spPr>
            <a:xfrm flipH="1">
              <a:off x="2808974" y="552003"/>
              <a:ext cx="255633" cy="250348"/>
            </a:xfrm>
            <a:custGeom>
              <a:avLst/>
              <a:gdLst/>
              <a:ahLst/>
              <a:cxnLst/>
              <a:rect l="l" t="t" r="r" b="b"/>
              <a:pathLst>
                <a:path w="11027" h="10799" extrusionOk="0">
                  <a:moveTo>
                    <a:pt x="5504" y="1"/>
                  </a:moveTo>
                  <a:cubicBezTo>
                    <a:pt x="5436" y="1"/>
                    <a:pt x="5367" y="2"/>
                    <a:pt x="5298" y="4"/>
                  </a:cubicBezTo>
                  <a:cubicBezTo>
                    <a:pt x="2331" y="130"/>
                    <a:pt x="1" y="2639"/>
                    <a:pt x="126" y="5621"/>
                  </a:cubicBezTo>
                  <a:cubicBezTo>
                    <a:pt x="234" y="8525"/>
                    <a:pt x="2618" y="10799"/>
                    <a:pt x="5498" y="10799"/>
                  </a:cubicBezTo>
                  <a:cubicBezTo>
                    <a:pt x="5575" y="10799"/>
                    <a:pt x="5652" y="10797"/>
                    <a:pt x="5729" y="10794"/>
                  </a:cubicBezTo>
                  <a:cubicBezTo>
                    <a:pt x="8710" y="10683"/>
                    <a:pt x="11027" y="8173"/>
                    <a:pt x="10916" y="5191"/>
                  </a:cubicBezTo>
                  <a:cubicBezTo>
                    <a:pt x="10793" y="2279"/>
                    <a:pt x="8395" y="1"/>
                    <a:pt x="55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flipH="1">
              <a:off x="2912966" y="620325"/>
              <a:ext cx="47650" cy="117350"/>
            </a:xfrm>
            <a:custGeom>
              <a:avLst/>
              <a:gdLst/>
              <a:ahLst/>
              <a:cxnLst/>
              <a:rect l="l" t="t" r="r" b="b"/>
              <a:pathLst>
                <a:path w="1906" h="4694" extrusionOk="0">
                  <a:moveTo>
                    <a:pt x="1906" y="0"/>
                  </a:moveTo>
                  <a:lnTo>
                    <a:pt x="0" y="2347"/>
                  </a:lnTo>
                  <a:lnTo>
                    <a:pt x="1857" y="4694"/>
                  </a:lnTo>
                </a:path>
              </a:pathLst>
            </a:custGeom>
            <a:noFill/>
            <a:ln w="9525" cap="flat" cmpd="sng">
              <a:solidFill>
                <a:schemeClr val="accent3"/>
              </a:solidFill>
              <a:prstDash val="solid"/>
              <a:round/>
              <a:headEnd type="none" w="med" len="med"/>
              <a:tailEnd type="none" w="med" len="med"/>
            </a:ln>
          </p:spPr>
        </p:sp>
      </p:grpSp>
      <p:sp>
        <p:nvSpPr>
          <p:cNvPr id="396" name="Google Shape;396;p31"/>
          <p:cNvSpPr txBox="1"/>
          <p:nvPr/>
        </p:nvSpPr>
        <p:spPr>
          <a:xfrm>
            <a:off x="3256650" y="604125"/>
            <a:ext cx="16110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100">
                <a:solidFill>
                  <a:schemeClr val="dk1"/>
                </a:solidFill>
                <a:latin typeface="Lexend Deca"/>
                <a:ea typeface="Lexend Deca"/>
                <a:cs typeface="Lexend Deca"/>
                <a:sym typeface="Lexend Deca"/>
              </a:rPr>
              <a:t>Our Music Playlists</a:t>
            </a:r>
            <a:endParaRPr sz="1100">
              <a:solidFill>
                <a:schemeClr val="dk1"/>
              </a:solidFill>
              <a:latin typeface="Lexend Deca"/>
              <a:ea typeface="Lexend Deca"/>
              <a:cs typeface="Lexend Deca"/>
              <a:sym typeface="Lexend Deca"/>
            </a:endParaRPr>
          </a:p>
        </p:txBody>
      </p:sp>
    </p:spTree>
    <p:extLst>
      <p:ext uri="{BB962C8B-B14F-4D97-AF65-F5344CB8AC3E}">
        <p14:creationId xmlns:p14="http://schemas.microsoft.com/office/powerpoint/2010/main" val="2156855399"/>
      </p:ext>
    </p:extLst>
  </p:cSld>
  <p:clrMapOvr>
    <a:masterClrMapping/>
  </p:clrMapOvr>
</p:sld>
</file>

<file path=ppt/theme/theme1.xml><?xml version="1.0" encoding="utf-8"?>
<a:theme xmlns:a="http://schemas.openxmlformats.org/drawingml/2006/main" name="Music Subject for High School: Sharing Our Music Playlists! by Slidesgo">
  <a:themeElements>
    <a:clrScheme name="Simple Light">
      <a:dk1>
        <a:srgbClr val="FFFFFF"/>
      </a:dk1>
      <a:lt1>
        <a:srgbClr val="353445"/>
      </a:lt1>
      <a:dk2>
        <a:srgbClr val="FF6A92"/>
      </a:dk2>
      <a:lt2>
        <a:srgbClr val="00B76C"/>
      </a:lt2>
      <a:accent1>
        <a:srgbClr val="FFB600"/>
      </a:accent1>
      <a:accent2>
        <a:srgbClr val="282733"/>
      </a:accent2>
      <a:accent3>
        <a:srgbClr val="DCDEE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669</TotalTime>
  <Words>1272</Words>
  <Application>Microsoft Office PowerPoint</Application>
  <PresentationFormat>On-screen Show (16:9)</PresentationFormat>
  <Paragraphs>128</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Lexend Deca</vt:lpstr>
      <vt:lpstr>Metrophobic</vt:lpstr>
      <vt:lpstr>Arial</vt:lpstr>
      <vt:lpstr>Segoe UI</vt:lpstr>
      <vt:lpstr>Lexend Deca Medium</vt:lpstr>
      <vt:lpstr>Calibri</vt:lpstr>
      <vt:lpstr>PT Sans</vt:lpstr>
      <vt:lpstr>Music Subject for High School: Sharing Our Music Playlists! by Slidesgo</vt:lpstr>
      <vt:lpstr>Ứng Dụng Phát Nhạc Trực Tuyến và  Hệ Thống Đề Xuất Nhạc</vt:lpstr>
      <vt:lpstr>Table of contents</vt:lpstr>
      <vt:lpstr>01</vt:lpstr>
      <vt:lpstr>Giới Thiệu</vt:lpstr>
      <vt:lpstr>Mục Tiêu của pLSA </vt:lpstr>
      <vt:lpstr>Các biến số </vt:lpstr>
      <vt:lpstr>Thuật Toán EM </vt:lpstr>
      <vt:lpstr>Ứng Dụng của pLSA</vt:lpstr>
      <vt:lpstr>02</vt:lpstr>
      <vt:lpstr>Trang Chủ</vt:lpstr>
      <vt:lpstr>Chi tiết Album</vt:lpstr>
      <vt:lpstr>Phần Recommend</vt:lpstr>
      <vt:lpstr>Cơ Chế Recommend</vt:lpstr>
      <vt:lpstr>Cơ Chế Recommend</vt:lpstr>
      <vt:lpstr>03</vt:lpstr>
      <vt:lpstr>Dataset</vt:lpstr>
      <vt:lpstr>Kết Quả Model</vt:lpstr>
      <vt:lpstr>Kết Quả Model</vt:lpstr>
      <vt:lpstr>04</vt:lpstr>
      <vt:lpstr>Ưu Điểm</vt:lpstr>
      <vt:lpstr>Nhược Điểm</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Shirou Kurosaki</cp:lastModifiedBy>
  <cp:revision>12</cp:revision>
  <dcterms:modified xsi:type="dcterms:W3CDTF">2024-10-10T15:42:13Z</dcterms:modified>
</cp:coreProperties>
</file>